
<file path=[Content_Types].xml><?xml version="1.0" encoding="utf-8"?>
<Types xmlns="http://schemas.openxmlformats.org/package/2006/content-types">
  <Default Extension="png" ContentType="image/png"/>
  <Default Extension="jpeg" ContentType="image/jpeg"/>
  <Default Extension="xls" ContentType="application/vnd.ms-excel"/>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 id="2147483694" r:id="rId2"/>
  </p:sldMasterIdLst>
  <p:notesMasterIdLst>
    <p:notesMasterId r:id="rId11"/>
  </p:notesMasterIdLst>
  <p:handoutMasterIdLst>
    <p:handoutMasterId r:id="rId12"/>
  </p:handoutMasterIdLst>
  <p:sldIdLst>
    <p:sldId id="380" r:id="rId3"/>
    <p:sldId id="408" r:id="rId4"/>
    <p:sldId id="413" r:id="rId5"/>
    <p:sldId id="415" r:id="rId6"/>
    <p:sldId id="414" r:id="rId7"/>
    <p:sldId id="404" r:id="rId8"/>
    <p:sldId id="411" r:id="rId9"/>
    <p:sldId id="328" r:id="rId10"/>
  </p:sldIdLst>
  <p:sldSz cx="9144000" cy="6858000" type="screen4x3"/>
  <p:notesSz cx="7010400" cy="9296400"/>
  <p:defaultTextStyle>
    <a:defPPr>
      <a:defRPr lang="en-US"/>
    </a:defPPr>
    <a:lvl1pPr algn="l" rtl="0" eaLnBrk="0" fontAlgn="base" hangingPunct="0">
      <a:spcBef>
        <a:spcPct val="0"/>
      </a:spcBef>
      <a:spcAft>
        <a:spcPct val="0"/>
      </a:spcAft>
      <a:defRPr sz="2400" b="1" kern="1200">
        <a:solidFill>
          <a:schemeClr val="tx1"/>
        </a:solidFill>
        <a:latin typeface="Arial" charset="0"/>
        <a:ea typeface="+mn-ea"/>
        <a:cs typeface="+mn-cs"/>
      </a:defRPr>
    </a:lvl1pPr>
    <a:lvl2pPr marL="457200" algn="l" rtl="0" eaLnBrk="0" fontAlgn="base" hangingPunct="0">
      <a:spcBef>
        <a:spcPct val="0"/>
      </a:spcBef>
      <a:spcAft>
        <a:spcPct val="0"/>
      </a:spcAft>
      <a:defRPr sz="2400" b="1" kern="1200">
        <a:solidFill>
          <a:schemeClr val="tx1"/>
        </a:solidFill>
        <a:latin typeface="Arial" charset="0"/>
        <a:ea typeface="+mn-ea"/>
        <a:cs typeface="+mn-cs"/>
      </a:defRPr>
    </a:lvl2pPr>
    <a:lvl3pPr marL="914400" algn="l" rtl="0" eaLnBrk="0" fontAlgn="base" hangingPunct="0">
      <a:spcBef>
        <a:spcPct val="0"/>
      </a:spcBef>
      <a:spcAft>
        <a:spcPct val="0"/>
      </a:spcAft>
      <a:defRPr sz="2400" b="1" kern="1200">
        <a:solidFill>
          <a:schemeClr val="tx1"/>
        </a:solidFill>
        <a:latin typeface="Arial" charset="0"/>
        <a:ea typeface="+mn-ea"/>
        <a:cs typeface="+mn-cs"/>
      </a:defRPr>
    </a:lvl3pPr>
    <a:lvl4pPr marL="1371600" algn="l" rtl="0" eaLnBrk="0" fontAlgn="base" hangingPunct="0">
      <a:spcBef>
        <a:spcPct val="0"/>
      </a:spcBef>
      <a:spcAft>
        <a:spcPct val="0"/>
      </a:spcAft>
      <a:defRPr sz="2400" b="1" kern="1200">
        <a:solidFill>
          <a:schemeClr val="tx1"/>
        </a:solidFill>
        <a:latin typeface="Arial" charset="0"/>
        <a:ea typeface="+mn-ea"/>
        <a:cs typeface="+mn-cs"/>
      </a:defRPr>
    </a:lvl4pPr>
    <a:lvl5pPr marL="1828800" algn="l" rtl="0" eaLnBrk="0" fontAlgn="base" hangingPunct="0">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39AD4075-C51B-4B2E-BCA8-D6CFBDEB91BA}">
          <p14:sldIdLst>
            <p14:sldId id="380"/>
            <p14:sldId id="408"/>
            <p14:sldId id="413"/>
            <p14:sldId id="415"/>
            <p14:sldId id="414"/>
            <p14:sldId id="404"/>
            <p14:sldId id="411"/>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EACA54"/>
    <a:srgbClr val="993300"/>
    <a:srgbClr val="99CC00"/>
    <a:srgbClr val="6C0000"/>
    <a:srgbClr val="663300"/>
    <a:srgbClr val="FFB92D"/>
    <a:srgbClr val="FFFF00"/>
    <a:srgbClr val="CC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1465" autoAdjust="0"/>
  </p:normalViewPr>
  <p:slideViewPr>
    <p:cSldViewPr>
      <p:cViewPr>
        <p:scale>
          <a:sx n="130" d="100"/>
          <a:sy n="130" d="100"/>
        </p:scale>
        <p:origin x="-1944" y="57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376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4" y="5"/>
            <a:ext cx="3037523" cy="46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5" tIns="46582" rIns="93165" bIns="46582" numCol="1" anchor="t" anchorCtr="0" compatLnSpc="1">
            <a:prstTxWarp prst="textNoShape">
              <a:avLst/>
            </a:prstTxWarp>
          </a:bodyPr>
          <a:lstStyle>
            <a:lvl1pPr defTabSz="932330" eaLnBrk="1" hangingPunct="1">
              <a:defRPr sz="1200" b="0">
                <a:latin typeface="Times New Roman" pitchFamily="18" charset="0"/>
              </a:defRPr>
            </a:lvl1pPr>
          </a:lstStyle>
          <a:p>
            <a:endParaRPr lang="en-US"/>
          </a:p>
        </p:txBody>
      </p:sp>
      <p:sp>
        <p:nvSpPr>
          <p:cNvPr id="43011" name="Rectangle 3"/>
          <p:cNvSpPr>
            <a:spLocks noGrp="1" noChangeArrowheads="1"/>
          </p:cNvSpPr>
          <p:nvPr>
            <p:ph type="dt" sz="quarter" idx="1"/>
          </p:nvPr>
        </p:nvSpPr>
        <p:spPr bwMode="auto">
          <a:xfrm>
            <a:off x="3972878" y="5"/>
            <a:ext cx="3037523" cy="46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5" tIns="46582" rIns="93165" bIns="46582" numCol="1" anchor="t" anchorCtr="0" compatLnSpc="1">
            <a:prstTxWarp prst="textNoShape">
              <a:avLst/>
            </a:prstTxWarp>
          </a:bodyPr>
          <a:lstStyle>
            <a:lvl1pPr algn="r" defTabSz="932330" eaLnBrk="1" hangingPunct="1">
              <a:defRPr sz="1200" b="0">
                <a:latin typeface="Times New Roman" pitchFamily="18" charset="0"/>
              </a:defRPr>
            </a:lvl1pPr>
          </a:lstStyle>
          <a:p>
            <a:fld id="{CD72CE0F-FCB6-4EAD-9AF4-ECD702BD044B}" type="datetime1">
              <a:rPr lang="en-US"/>
              <a:pPr/>
              <a:t>2/15/2018</a:t>
            </a:fld>
            <a:endParaRPr lang="en-US"/>
          </a:p>
        </p:txBody>
      </p:sp>
      <p:sp>
        <p:nvSpPr>
          <p:cNvPr id="43012" name="Rectangle 4"/>
          <p:cNvSpPr>
            <a:spLocks noGrp="1" noChangeArrowheads="1"/>
          </p:cNvSpPr>
          <p:nvPr>
            <p:ph type="ftr" sz="quarter" idx="2"/>
          </p:nvPr>
        </p:nvSpPr>
        <p:spPr bwMode="auto">
          <a:xfrm>
            <a:off x="4" y="8831741"/>
            <a:ext cx="3037523" cy="46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5" tIns="46582" rIns="93165" bIns="46582" numCol="1" anchor="b" anchorCtr="0" compatLnSpc="1">
            <a:prstTxWarp prst="textNoShape">
              <a:avLst/>
            </a:prstTxWarp>
          </a:bodyPr>
          <a:lstStyle>
            <a:lvl1pPr defTabSz="932330" eaLnBrk="1" hangingPunct="1">
              <a:defRPr sz="1200" b="0">
                <a:latin typeface="Times New Roman" pitchFamily="18" charset="0"/>
              </a:defRPr>
            </a:lvl1pPr>
          </a:lstStyle>
          <a:p>
            <a:endParaRPr lang="en-US"/>
          </a:p>
        </p:txBody>
      </p:sp>
      <p:sp>
        <p:nvSpPr>
          <p:cNvPr id="43013" name="Rectangle 5"/>
          <p:cNvSpPr>
            <a:spLocks noGrp="1" noChangeArrowheads="1"/>
          </p:cNvSpPr>
          <p:nvPr>
            <p:ph type="sldNum" sz="quarter" idx="3"/>
          </p:nvPr>
        </p:nvSpPr>
        <p:spPr bwMode="auto">
          <a:xfrm>
            <a:off x="3972878" y="8831741"/>
            <a:ext cx="3037523" cy="46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5" tIns="46582" rIns="93165" bIns="46582" numCol="1" anchor="b" anchorCtr="0" compatLnSpc="1">
            <a:prstTxWarp prst="textNoShape">
              <a:avLst/>
            </a:prstTxWarp>
          </a:bodyPr>
          <a:lstStyle>
            <a:lvl1pPr algn="r" defTabSz="932330" eaLnBrk="1" hangingPunct="1">
              <a:defRPr sz="1200" b="0">
                <a:latin typeface="Times New Roman" pitchFamily="18" charset="0"/>
              </a:defRPr>
            </a:lvl1pPr>
          </a:lstStyle>
          <a:p>
            <a:fld id="{84E03812-296D-4DA3-B399-6E01E707DD5B}" type="slidenum">
              <a:rPr lang="en-US"/>
              <a:pPr/>
              <a:t>‹#›</a:t>
            </a:fld>
            <a:endParaRPr lang="en-US"/>
          </a:p>
        </p:txBody>
      </p:sp>
    </p:spTree>
    <p:extLst>
      <p:ext uri="{BB962C8B-B14F-4D97-AF65-F5344CB8AC3E}">
        <p14:creationId xmlns:p14="http://schemas.microsoft.com/office/powerpoint/2010/main" val="1696747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4" y="5"/>
            <a:ext cx="3037523" cy="46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5" tIns="46582" rIns="93165" bIns="46582" numCol="1" anchor="t" anchorCtr="0" compatLnSpc="1">
            <a:prstTxWarp prst="textNoShape">
              <a:avLst/>
            </a:prstTxWarp>
          </a:bodyPr>
          <a:lstStyle>
            <a:lvl1pPr defTabSz="932330" eaLnBrk="1" hangingPunct="1">
              <a:defRPr sz="1200" b="0">
                <a:latin typeface="Times New Roman" pitchFamily="18" charset="0"/>
              </a:defRPr>
            </a:lvl1pPr>
          </a:lstStyle>
          <a:p>
            <a:endParaRPr lang="en-US"/>
          </a:p>
        </p:txBody>
      </p:sp>
      <p:sp>
        <p:nvSpPr>
          <p:cNvPr id="8195" name="Rectangle 3"/>
          <p:cNvSpPr>
            <a:spLocks noGrp="1" noChangeArrowheads="1"/>
          </p:cNvSpPr>
          <p:nvPr>
            <p:ph type="dt" idx="1"/>
          </p:nvPr>
        </p:nvSpPr>
        <p:spPr bwMode="auto">
          <a:xfrm>
            <a:off x="3972878" y="5"/>
            <a:ext cx="3037523" cy="46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5" tIns="46582" rIns="93165" bIns="46582" numCol="1" anchor="t" anchorCtr="0" compatLnSpc="1">
            <a:prstTxWarp prst="textNoShape">
              <a:avLst/>
            </a:prstTxWarp>
          </a:bodyPr>
          <a:lstStyle>
            <a:lvl1pPr algn="r" defTabSz="932330" eaLnBrk="1" hangingPunct="1">
              <a:defRPr sz="1200" b="0">
                <a:latin typeface="Times New Roman" pitchFamily="18" charset="0"/>
              </a:defRPr>
            </a:lvl1pPr>
          </a:lstStyle>
          <a:p>
            <a:fld id="{1AA090A7-2513-45D5-9D4E-AF2893C0EC19}" type="datetime1">
              <a:rPr lang="en-US"/>
              <a:pPr/>
              <a:t>2/15/2018</a:t>
            </a:fld>
            <a:endParaRPr lang="en-US"/>
          </a:p>
        </p:txBody>
      </p:sp>
      <p:sp>
        <p:nvSpPr>
          <p:cNvPr id="8196" name="Rectangle 4"/>
          <p:cNvSpPr>
            <a:spLocks noGrp="1" noRot="1" noChangeAspect="1" noChangeArrowheads="1" noTextEdit="1"/>
          </p:cNvSpPr>
          <p:nvPr>
            <p:ph type="sldImg" idx="2"/>
          </p:nvPr>
        </p:nvSpPr>
        <p:spPr bwMode="auto">
          <a:xfrm>
            <a:off x="1185863" y="698500"/>
            <a:ext cx="4643437" cy="34845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935354" y="4415079"/>
            <a:ext cx="5139692" cy="4183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5" tIns="46582" rIns="93165" bIns="4658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4" y="8831741"/>
            <a:ext cx="3037523" cy="46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5" tIns="46582" rIns="93165" bIns="46582" numCol="1" anchor="b" anchorCtr="0" compatLnSpc="1">
            <a:prstTxWarp prst="textNoShape">
              <a:avLst/>
            </a:prstTxWarp>
          </a:bodyPr>
          <a:lstStyle>
            <a:lvl1pPr defTabSz="932330" eaLnBrk="1" hangingPunct="1">
              <a:defRPr sz="1200" b="0">
                <a:latin typeface="Times New Roman" pitchFamily="18" charset="0"/>
              </a:defRPr>
            </a:lvl1pPr>
          </a:lstStyle>
          <a:p>
            <a:endParaRPr lang="en-US"/>
          </a:p>
        </p:txBody>
      </p:sp>
      <p:sp>
        <p:nvSpPr>
          <p:cNvPr id="8199" name="Rectangle 7"/>
          <p:cNvSpPr>
            <a:spLocks noGrp="1" noChangeArrowheads="1"/>
          </p:cNvSpPr>
          <p:nvPr>
            <p:ph type="sldNum" sz="quarter" idx="5"/>
          </p:nvPr>
        </p:nvSpPr>
        <p:spPr bwMode="auto">
          <a:xfrm>
            <a:off x="3972878" y="8831741"/>
            <a:ext cx="3037523" cy="46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5" tIns="46582" rIns="93165" bIns="46582" numCol="1" anchor="b" anchorCtr="0" compatLnSpc="1">
            <a:prstTxWarp prst="textNoShape">
              <a:avLst/>
            </a:prstTxWarp>
          </a:bodyPr>
          <a:lstStyle>
            <a:lvl1pPr algn="r" defTabSz="932330" eaLnBrk="1" hangingPunct="1">
              <a:defRPr sz="1200" b="0">
                <a:latin typeface="Times New Roman" pitchFamily="18" charset="0"/>
              </a:defRPr>
            </a:lvl1pPr>
          </a:lstStyle>
          <a:p>
            <a:fld id="{BE9907B5-C706-4F01-8FC2-648C9997570D}" type="slidenum">
              <a:rPr lang="en-US"/>
              <a:pPr/>
              <a:t>‹#›</a:t>
            </a:fld>
            <a:endParaRPr lang="en-US"/>
          </a:p>
        </p:txBody>
      </p:sp>
    </p:spTree>
    <p:extLst>
      <p:ext uri="{BB962C8B-B14F-4D97-AF65-F5344CB8AC3E}">
        <p14:creationId xmlns:p14="http://schemas.microsoft.com/office/powerpoint/2010/main" val="72119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Rot="1" noChangeAspect="1" noChangeArrowheads="1" noTextEdit="1"/>
          </p:cNvSpPr>
          <p:nvPr>
            <p:ph type="sldImg"/>
          </p:nvPr>
        </p:nvSpPr>
        <p:spPr>
          <a:ln/>
        </p:spPr>
      </p:sp>
      <p:sp>
        <p:nvSpPr>
          <p:cNvPr id="253955" name="Rectangle 3"/>
          <p:cNvSpPr>
            <a:spLocks noGrp="1" noChangeArrowheads="1"/>
          </p:cNvSpPr>
          <p:nvPr>
            <p:ph type="body" idx="1"/>
          </p:nvPr>
        </p:nvSpPr>
        <p:spPr/>
        <p:txBody>
          <a:bodyPr/>
          <a:lstStyle/>
          <a:p>
            <a:r>
              <a:rPr lang="en-US"/>
              <a:t>Emphasis on conservative assets in you total net worth…diversification….principal preservation…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27477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Rot="1" noChangeAspect="1" noChangeArrowheads="1" noTextEdit="1"/>
          </p:cNvSpPr>
          <p:nvPr>
            <p:ph type="sldImg"/>
          </p:nvPr>
        </p:nvSpPr>
        <p:spPr>
          <a:ln/>
        </p:spPr>
      </p:sp>
      <p:sp>
        <p:nvSpPr>
          <p:cNvPr id="3512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C5DA9967-A23C-4D6F-9511-07A37766327A}" type="slidenum">
              <a:rPr lang="en-US"/>
              <a:pPr/>
              <a:t>‹#›</a:t>
            </a:fld>
            <a:endParaRPr lang="en-US"/>
          </a:p>
        </p:txBody>
      </p:sp>
    </p:spTree>
    <p:extLst>
      <p:ext uri="{BB962C8B-B14F-4D97-AF65-F5344CB8AC3E}">
        <p14:creationId xmlns:p14="http://schemas.microsoft.com/office/powerpoint/2010/main" val="3005192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D812C203-59FD-4E2F-9723-68BAD40F1096}" type="slidenum">
              <a:rPr lang="en-US"/>
              <a:pPr/>
              <a:t>‹#›</a:t>
            </a:fld>
            <a:endParaRPr lang="en-US"/>
          </a:p>
        </p:txBody>
      </p:sp>
    </p:spTree>
    <p:extLst>
      <p:ext uri="{BB962C8B-B14F-4D97-AF65-F5344CB8AC3E}">
        <p14:creationId xmlns:p14="http://schemas.microsoft.com/office/powerpoint/2010/main" val="1510209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C5BC960-D3A5-4588-A5FB-4E6DD2054CF9}" type="slidenum">
              <a:rPr lang="en-US"/>
              <a:pPr/>
              <a:t>‹#›</a:t>
            </a:fld>
            <a:endParaRPr lang="en-US"/>
          </a:p>
        </p:txBody>
      </p:sp>
    </p:spTree>
    <p:extLst>
      <p:ext uri="{BB962C8B-B14F-4D97-AF65-F5344CB8AC3E}">
        <p14:creationId xmlns:p14="http://schemas.microsoft.com/office/powerpoint/2010/main" val="1086167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600200" y="381000"/>
            <a:ext cx="3505200" cy="6858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8" name="Slide Number Placeholder 7"/>
          <p:cNvSpPr>
            <a:spLocks noGrp="1"/>
          </p:cNvSpPr>
          <p:nvPr>
            <p:ph type="sldNum" sz="quarter" idx="11"/>
          </p:nvPr>
        </p:nvSpPr>
        <p:spPr>
          <a:xfrm>
            <a:off x="8534400" y="6400800"/>
            <a:ext cx="457200" cy="304800"/>
          </a:xfrm>
        </p:spPr>
        <p:txBody>
          <a:bodyPr/>
          <a:lstStyle>
            <a:lvl1pPr>
              <a:defRPr/>
            </a:lvl1pPr>
          </a:lstStyle>
          <a:p>
            <a:fld id="{67BFC462-408C-41FF-86A5-489E34661D10}" type="slidenum">
              <a:rPr lang="en-US"/>
              <a:pPr/>
              <a:t>‹#›</a:t>
            </a:fld>
            <a:endParaRPr lang="en-US"/>
          </a:p>
        </p:txBody>
      </p:sp>
    </p:spTree>
    <p:extLst>
      <p:ext uri="{BB962C8B-B14F-4D97-AF65-F5344CB8AC3E}">
        <p14:creationId xmlns:p14="http://schemas.microsoft.com/office/powerpoint/2010/main" val="1945042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00200" y="381000"/>
            <a:ext cx="35052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Footer Placeholder 3"/>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5" name="Slide Number Placeholder 4"/>
          <p:cNvSpPr>
            <a:spLocks noGrp="1"/>
          </p:cNvSpPr>
          <p:nvPr>
            <p:ph type="sldNum" sz="quarter" idx="11"/>
          </p:nvPr>
        </p:nvSpPr>
        <p:spPr>
          <a:xfrm>
            <a:off x="8534400" y="6400800"/>
            <a:ext cx="457200" cy="304800"/>
          </a:xfrm>
        </p:spPr>
        <p:txBody>
          <a:bodyPr/>
          <a:lstStyle>
            <a:lvl1pPr>
              <a:defRPr/>
            </a:lvl1pPr>
          </a:lstStyle>
          <a:p>
            <a:fld id="{C6AB0B22-58E0-40BA-9187-70D823435CFF}" type="slidenum">
              <a:rPr lang="en-US"/>
              <a:pPr/>
              <a:t>‹#›</a:t>
            </a:fld>
            <a:endParaRPr lang="en-US"/>
          </a:p>
        </p:txBody>
      </p:sp>
    </p:spTree>
    <p:extLst>
      <p:ext uri="{BB962C8B-B14F-4D97-AF65-F5344CB8AC3E}">
        <p14:creationId xmlns:p14="http://schemas.microsoft.com/office/powerpoint/2010/main" val="1745810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00200" y="381000"/>
            <a:ext cx="3505200" cy="6858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endParaRPr lang="en-US"/>
          </a:p>
        </p:txBody>
      </p:sp>
      <p:sp>
        <p:nvSpPr>
          <p:cNvPr id="4" name="Footer Placeholder 3"/>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5" name="Slide Number Placeholder 4"/>
          <p:cNvSpPr>
            <a:spLocks noGrp="1"/>
          </p:cNvSpPr>
          <p:nvPr>
            <p:ph type="sldNum" sz="quarter" idx="11"/>
          </p:nvPr>
        </p:nvSpPr>
        <p:spPr>
          <a:xfrm>
            <a:off x="8534400" y="6400800"/>
            <a:ext cx="457200" cy="304800"/>
          </a:xfrm>
        </p:spPr>
        <p:txBody>
          <a:bodyPr/>
          <a:lstStyle>
            <a:lvl1pPr>
              <a:defRPr/>
            </a:lvl1pPr>
          </a:lstStyle>
          <a:p>
            <a:fld id="{62CBED27-B51B-4065-98B9-9A82975E8299}" type="slidenum">
              <a:rPr lang="en-US"/>
              <a:pPr/>
              <a:t>‹#›</a:t>
            </a:fld>
            <a:endParaRPr lang="en-US"/>
          </a:p>
        </p:txBody>
      </p:sp>
    </p:spTree>
    <p:extLst>
      <p:ext uri="{BB962C8B-B14F-4D97-AF65-F5344CB8AC3E}">
        <p14:creationId xmlns:p14="http://schemas.microsoft.com/office/powerpoint/2010/main" val="1641840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1"/>
            <a:ext cx="6705600" cy="609599"/>
          </a:xfrm>
        </p:spPr>
        <p:txBody>
          <a:bodyPr anchor="b"/>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1"/>
          </p:nvPr>
        </p:nvSpPr>
        <p:spPr/>
        <p:txBody>
          <a:bodyPr/>
          <a:lstStyle>
            <a:lvl1pPr>
              <a:defRPr/>
            </a:lvl1pPr>
          </a:lstStyle>
          <a:p>
            <a:fld id="{DB04B8D8-D41A-4D58-9579-EB8C6527EBEB}" type="slidenum">
              <a:rPr lang="en-US"/>
              <a:pPr/>
              <a:t>‹#›</a:t>
            </a:fld>
            <a:endParaRPr lang="en-US"/>
          </a:p>
        </p:txBody>
      </p:sp>
      <p:sp>
        <p:nvSpPr>
          <p:cNvPr id="7" name="Text Placeholder 6"/>
          <p:cNvSpPr>
            <a:spLocks noGrp="1"/>
          </p:cNvSpPr>
          <p:nvPr>
            <p:ph type="body" sz="quarter" idx="12"/>
          </p:nvPr>
        </p:nvSpPr>
        <p:spPr>
          <a:xfrm>
            <a:off x="1219200" y="762000"/>
            <a:ext cx="6705600" cy="381000"/>
          </a:xfrm>
        </p:spPr>
        <p:txBody>
          <a:bodyPr/>
          <a:lstStyle>
            <a:lvl1pPr marL="0" indent="0" algn="ctr">
              <a:buNone/>
              <a:defRPr sz="1600">
                <a:solidFill>
                  <a:schemeClr val="bg2">
                    <a:lumMod val="50000"/>
                  </a:schemeClr>
                </a:solidFill>
              </a:defRPr>
            </a:lvl1pPr>
          </a:lstStyle>
          <a:p>
            <a:pPr lvl="0"/>
            <a:r>
              <a:rPr lang="en-US" dirty="0" smtClean="0"/>
              <a:t>Click to edit Master text styles</a:t>
            </a:r>
            <a:endParaRPr lang="en-US" dirty="0"/>
          </a:p>
        </p:txBody>
      </p:sp>
    </p:spTree>
    <p:extLst>
      <p:ext uri="{BB962C8B-B14F-4D97-AF65-F5344CB8AC3E}">
        <p14:creationId xmlns:p14="http://schemas.microsoft.com/office/powerpoint/2010/main" val="139803337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1"/>
            <a:ext cx="6705600" cy="609599"/>
          </a:xfrm>
        </p:spPr>
        <p:txBody>
          <a:bodyPr anchor="b"/>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1"/>
          </p:nvPr>
        </p:nvSpPr>
        <p:spPr/>
        <p:txBody>
          <a:bodyPr/>
          <a:lstStyle>
            <a:lvl1pPr>
              <a:defRPr/>
            </a:lvl1pPr>
          </a:lstStyle>
          <a:p>
            <a:fld id="{DB04B8D8-D41A-4D58-9579-EB8C6527EBEB}" type="slidenum">
              <a:rPr lang="en-US"/>
              <a:pPr/>
              <a:t>‹#›</a:t>
            </a:fld>
            <a:endParaRPr lang="en-US"/>
          </a:p>
        </p:txBody>
      </p:sp>
      <p:sp>
        <p:nvSpPr>
          <p:cNvPr id="7" name="Text Placeholder 6"/>
          <p:cNvSpPr>
            <a:spLocks noGrp="1"/>
          </p:cNvSpPr>
          <p:nvPr>
            <p:ph type="body" sz="quarter" idx="12"/>
          </p:nvPr>
        </p:nvSpPr>
        <p:spPr>
          <a:xfrm>
            <a:off x="1219200" y="762000"/>
            <a:ext cx="6705600" cy="381000"/>
          </a:xfrm>
        </p:spPr>
        <p:txBody>
          <a:bodyPr/>
          <a:lstStyle>
            <a:lvl1pPr marL="0" indent="0" algn="ctr">
              <a:buNone/>
              <a:defRPr sz="1600">
                <a:solidFill>
                  <a:schemeClr val="bg2">
                    <a:lumMod val="50000"/>
                  </a:schemeClr>
                </a:solidFill>
              </a:defRPr>
            </a:lvl1pPr>
          </a:lstStyle>
          <a:p>
            <a:pPr lvl="0"/>
            <a:r>
              <a:rPr lang="en-US" dirty="0" smtClean="0"/>
              <a:t>Click to edit Master text styles</a:t>
            </a:r>
            <a:endParaRPr lang="en-US" dirty="0"/>
          </a:p>
        </p:txBody>
      </p:sp>
    </p:spTree>
    <p:extLst>
      <p:ext uri="{BB962C8B-B14F-4D97-AF65-F5344CB8AC3E}">
        <p14:creationId xmlns:p14="http://schemas.microsoft.com/office/powerpoint/2010/main" val="251054951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FFDF43-6AC4-4839-9CE4-DF664A8B687E}"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18173826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FDF43-6AC4-4839-9CE4-DF664A8B687E}"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1656946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FFDF43-6AC4-4839-9CE4-DF664A8B687E}"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103477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DB04B8D8-D41A-4D58-9579-EB8C6527EBEB}" type="slidenum">
              <a:rPr lang="en-US"/>
              <a:pPr/>
              <a:t>‹#›</a:t>
            </a:fld>
            <a:endParaRPr lang="en-US"/>
          </a:p>
        </p:txBody>
      </p:sp>
    </p:spTree>
    <p:extLst>
      <p:ext uri="{BB962C8B-B14F-4D97-AF65-F5344CB8AC3E}">
        <p14:creationId xmlns:p14="http://schemas.microsoft.com/office/powerpoint/2010/main" val="3980777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FFDF43-6AC4-4839-9CE4-DF664A8B687E}"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12645268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FFDF43-6AC4-4839-9CE4-DF664A8B687E}" type="datetimeFigureOut">
              <a:rPr lang="en-US" smtClean="0"/>
              <a:t>2/15/2018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2401559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FFDF43-6AC4-4839-9CE4-DF664A8B687E}" type="datetimeFigureOut">
              <a:rPr lang="en-US" smtClean="0"/>
              <a:t>2/15/2018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8684351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FDF43-6AC4-4839-9CE4-DF664A8B687E}" type="datetimeFigureOut">
              <a:rPr lang="en-US" smtClean="0"/>
              <a:t>2/15/2018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1542412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FFDF43-6AC4-4839-9CE4-DF664A8B687E}"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20323522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FFDF43-6AC4-4839-9CE4-DF664A8B687E}"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16782565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FDF43-6AC4-4839-9CE4-DF664A8B687E}"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9870932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FDF43-6AC4-4839-9CE4-DF664A8B687E}"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5A89C-BAC8-478B-90D3-06855B396DF5}" type="slidenum">
              <a:rPr lang="en-US" smtClean="0"/>
              <a:t>‹#›</a:t>
            </a:fld>
            <a:endParaRPr lang="en-US"/>
          </a:p>
        </p:txBody>
      </p:sp>
    </p:spTree>
    <p:extLst>
      <p:ext uri="{BB962C8B-B14F-4D97-AF65-F5344CB8AC3E}">
        <p14:creationId xmlns:p14="http://schemas.microsoft.com/office/powerpoint/2010/main" val="1322803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382B58D-A497-463C-BC16-C84DFD2C797F}" type="slidenum">
              <a:rPr lang="en-US"/>
              <a:pPr/>
              <a:t>‹#›</a:t>
            </a:fld>
            <a:endParaRPr lang="en-US"/>
          </a:p>
        </p:txBody>
      </p:sp>
    </p:spTree>
    <p:extLst>
      <p:ext uri="{BB962C8B-B14F-4D97-AF65-F5344CB8AC3E}">
        <p14:creationId xmlns:p14="http://schemas.microsoft.com/office/powerpoint/2010/main" val="105308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F7DC479B-EC0D-438B-AE94-53315B357BA0}" type="slidenum">
              <a:rPr lang="en-US"/>
              <a:pPr/>
              <a:t>‹#›</a:t>
            </a:fld>
            <a:endParaRPr lang="en-US" dirty="0"/>
          </a:p>
        </p:txBody>
      </p:sp>
    </p:spTree>
    <p:extLst>
      <p:ext uri="{BB962C8B-B14F-4D97-AF65-F5344CB8AC3E}">
        <p14:creationId xmlns:p14="http://schemas.microsoft.com/office/powerpoint/2010/main" val="36720613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751F2687-4FC5-4442-9736-EB2AF2822586}" type="slidenum">
              <a:rPr lang="en-US"/>
              <a:pPr/>
              <a:t>‹#›</a:t>
            </a:fld>
            <a:endParaRPr lang="en-US"/>
          </a:p>
        </p:txBody>
      </p:sp>
    </p:spTree>
    <p:extLst>
      <p:ext uri="{BB962C8B-B14F-4D97-AF65-F5344CB8AC3E}">
        <p14:creationId xmlns:p14="http://schemas.microsoft.com/office/powerpoint/2010/main" val="251838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DED0FA3F-1F84-41D8-89A4-02B664487EEB}" type="slidenum">
              <a:rPr lang="en-US"/>
              <a:pPr/>
              <a:t>‹#›</a:t>
            </a:fld>
            <a:endParaRPr lang="en-US"/>
          </a:p>
        </p:txBody>
      </p:sp>
    </p:spTree>
    <p:extLst>
      <p:ext uri="{BB962C8B-B14F-4D97-AF65-F5344CB8AC3E}">
        <p14:creationId xmlns:p14="http://schemas.microsoft.com/office/powerpoint/2010/main" val="3487357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32A23242-A96A-4509-9934-BFDB0E4E112B}" type="slidenum">
              <a:rPr lang="en-US"/>
              <a:pPr/>
              <a:t>‹#›</a:t>
            </a:fld>
            <a:endParaRPr lang="en-US"/>
          </a:p>
        </p:txBody>
      </p:sp>
    </p:spTree>
    <p:extLst>
      <p:ext uri="{BB962C8B-B14F-4D97-AF65-F5344CB8AC3E}">
        <p14:creationId xmlns:p14="http://schemas.microsoft.com/office/powerpoint/2010/main" val="1573589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D07D031A-8F7D-43CF-A670-43B939C8D187}" type="slidenum">
              <a:rPr lang="en-US"/>
              <a:pPr/>
              <a:t>‹#›</a:t>
            </a:fld>
            <a:endParaRPr lang="en-US"/>
          </a:p>
        </p:txBody>
      </p:sp>
    </p:spTree>
    <p:extLst>
      <p:ext uri="{BB962C8B-B14F-4D97-AF65-F5344CB8AC3E}">
        <p14:creationId xmlns:p14="http://schemas.microsoft.com/office/powerpoint/2010/main" val="3953031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533400" y="6477000"/>
            <a:ext cx="7924800" cy="76200"/>
          </a:xfrm>
          <a:prstGeom prst="rect">
            <a:avLst/>
          </a:prstGeom>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1E6DAE28-F6A9-451B-9487-BFB0A257B89D}" type="slidenum">
              <a:rPr lang="en-US"/>
              <a:pPr/>
              <a:t>‹#›</a:t>
            </a:fld>
            <a:endParaRPr lang="en-US"/>
          </a:p>
        </p:txBody>
      </p:sp>
    </p:spTree>
    <p:extLst>
      <p:ext uri="{BB962C8B-B14F-4D97-AF65-F5344CB8AC3E}">
        <p14:creationId xmlns:p14="http://schemas.microsoft.com/office/powerpoint/2010/main" val="124893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bwMode="auto">
          <a:xfrm>
            <a:off x="1600200" y="381000"/>
            <a:ext cx="35052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The Strategy</a:t>
            </a:r>
          </a:p>
        </p:txBody>
      </p:sp>
      <p:sp>
        <p:nvSpPr>
          <p:cNvPr id="224259"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24266" name="Line 10"/>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224265" name="Rectangle 9"/>
          <p:cNvSpPr>
            <a:spLocks noChangeArrowheads="1"/>
          </p:cNvSpPr>
          <p:nvPr/>
        </p:nvSpPr>
        <p:spPr bwMode="auto">
          <a:xfrm>
            <a:off x="533400" y="6477000"/>
            <a:ext cx="7924800" cy="76200"/>
          </a:xfrm>
          <a:prstGeom prst="rect">
            <a:avLst/>
          </a:prstGeom>
          <a:noFill/>
          <a:ln>
            <a:noFill/>
          </a:ln>
          <a:effectLst/>
          <a:extLst>
            <a:ext uri="{909E8E84-426E-40DD-AFC4-6F175D3DCCD1}">
              <a14:hiddenFill xmlns:a14="http://schemas.microsoft.com/office/drawing/2010/main">
                <a:solidFill>
                  <a:srgbClr val="3333FF">
                    <a:alpha val="82001"/>
                  </a:srgbClr>
                </a:solidFill>
              </a14:hiddenFill>
            </a:ext>
            <a:ext uri="{91240B29-F687-4F45-9708-019B960494DF}">
              <a14:hiddenLine xmlns:a14="http://schemas.microsoft.com/office/drawing/2010/main" w="5715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endParaRPr lang="en-US" sz="1400" b="0">
              <a:latin typeface="Times New Roman" pitchFamily="18" charset="0"/>
            </a:endParaRPr>
          </a:p>
        </p:txBody>
      </p:sp>
      <p:sp>
        <p:nvSpPr>
          <p:cNvPr id="224267" name="Line 11"/>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224269" name="Line 13"/>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224270" name="Line 14"/>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224271" name="Line 15"/>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224272" name="Rectangle 16"/>
          <p:cNvSpPr>
            <a:spLocks noGrp="1" noChangeArrowheads="1"/>
          </p:cNvSpPr>
          <p:nvPr>
            <p:ph type="sldNum" sz="quarter" idx="4"/>
          </p:nvPr>
        </p:nvSpPr>
        <p:spPr bwMode="auto">
          <a:xfrm>
            <a:off x="8534400" y="6400800"/>
            <a:ext cx="45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latin typeface="+mn-lt"/>
              </a:defRPr>
            </a:lvl1pPr>
          </a:lstStyle>
          <a:p>
            <a:fld id="{1C64E8D0-CB53-4F6E-9B31-DA73CD3DF596}" type="slidenum">
              <a:rPr lang="en-US"/>
              <a:pPr/>
              <a:t>‹#›</a:t>
            </a:fld>
            <a:endParaRPr lang="en-US"/>
          </a:p>
        </p:txBody>
      </p:sp>
      <p:pic>
        <p:nvPicPr>
          <p:cNvPr id="14" name="Picture 7" descr="logo (2)"/>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76200" y="6096000"/>
            <a:ext cx="685800" cy="6858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87" r:id="rId12"/>
    <p:sldLayoutId id="2147483688" r:id="rId13"/>
    <p:sldLayoutId id="2147483689" r:id="rId14"/>
    <p:sldLayoutId id="2147483690" r:id="rId15"/>
    <p:sldLayoutId id="2147483693" r:id="rId16"/>
  </p:sldLayoutIdLst>
  <p:hf hdr="0" ftr="0"/>
  <p:txStyles>
    <p:title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Times New Roman" pitchFamily="18" charset="0"/>
        </a:defRPr>
      </a:lvl2pPr>
      <a:lvl3pPr algn="ctr" rtl="0" fontAlgn="base">
        <a:spcBef>
          <a:spcPct val="0"/>
        </a:spcBef>
        <a:spcAft>
          <a:spcPct val="0"/>
        </a:spcAft>
        <a:defRPr sz="2400">
          <a:solidFill>
            <a:schemeClr val="tx2"/>
          </a:solidFill>
          <a:latin typeface="Times New Roman" pitchFamily="18" charset="0"/>
        </a:defRPr>
      </a:lvl3pPr>
      <a:lvl4pPr algn="ctr" rtl="0" fontAlgn="base">
        <a:spcBef>
          <a:spcPct val="0"/>
        </a:spcBef>
        <a:spcAft>
          <a:spcPct val="0"/>
        </a:spcAft>
        <a:defRPr sz="2400">
          <a:solidFill>
            <a:schemeClr val="tx2"/>
          </a:solidFill>
          <a:latin typeface="Times New Roman" pitchFamily="18" charset="0"/>
        </a:defRPr>
      </a:lvl4pPr>
      <a:lvl5pPr algn="ctr" rtl="0" fontAlgn="base">
        <a:spcBef>
          <a:spcPct val="0"/>
        </a:spcBef>
        <a:spcAft>
          <a:spcPct val="0"/>
        </a:spcAft>
        <a:defRPr sz="2400">
          <a:solidFill>
            <a:schemeClr val="tx2"/>
          </a:solidFill>
          <a:latin typeface="Times New Roman" pitchFamily="18" charset="0"/>
        </a:defRPr>
      </a:lvl5pPr>
      <a:lvl6pPr marL="457200" algn="ctr" rtl="0" fontAlgn="base">
        <a:spcBef>
          <a:spcPct val="0"/>
        </a:spcBef>
        <a:spcAft>
          <a:spcPct val="0"/>
        </a:spcAft>
        <a:defRPr sz="2400">
          <a:solidFill>
            <a:schemeClr val="tx2"/>
          </a:solidFill>
          <a:latin typeface="Times New Roman" pitchFamily="18" charset="0"/>
        </a:defRPr>
      </a:lvl6pPr>
      <a:lvl7pPr marL="914400" algn="ctr" rtl="0" fontAlgn="base">
        <a:spcBef>
          <a:spcPct val="0"/>
        </a:spcBef>
        <a:spcAft>
          <a:spcPct val="0"/>
        </a:spcAft>
        <a:defRPr sz="2400">
          <a:solidFill>
            <a:schemeClr val="tx2"/>
          </a:solidFill>
          <a:latin typeface="Times New Roman" pitchFamily="18" charset="0"/>
        </a:defRPr>
      </a:lvl7pPr>
      <a:lvl8pPr marL="1371600" algn="ctr" rtl="0" fontAlgn="base">
        <a:spcBef>
          <a:spcPct val="0"/>
        </a:spcBef>
        <a:spcAft>
          <a:spcPct val="0"/>
        </a:spcAft>
        <a:defRPr sz="2400">
          <a:solidFill>
            <a:schemeClr val="tx2"/>
          </a:solidFill>
          <a:latin typeface="Times New Roman" pitchFamily="18" charset="0"/>
        </a:defRPr>
      </a:lvl8pPr>
      <a:lvl9pPr marL="1828800" algn="ctr" rtl="0" fontAlgn="base">
        <a:spcBef>
          <a:spcPct val="0"/>
        </a:spcBef>
        <a:spcAft>
          <a:spcPct val="0"/>
        </a:spcAft>
        <a:defRPr sz="2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FFDF43-6AC4-4839-9CE4-DF664A8B687E}" type="datetimeFigureOut">
              <a:rPr lang="en-US" smtClean="0"/>
              <a:t>2/15/2018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5A89C-BAC8-478B-90D3-06855B396DF5}" type="slidenum">
              <a:rPr lang="en-US" smtClean="0"/>
              <a:t>‹#›</a:t>
            </a:fld>
            <a:endParaRPr lang="en-US"/>
          </a:p>
        </p:txBody>
      </p:sp>
    </p:spTree>
    <p:extLst>
      <p:ext uri="{BB962C8B-B14F-4D97-AF65-F5344CB8AC3E}">
        <p14:creationId xmlns:p14="http://schemas.microsoft.com/office/powerpoint/2010/main" val="343990605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Microsoft_Excel_97-2003_Worksheet2.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6" name="Line 1036"/>
          <p:cNvSpPr>
            <a:spLocks noChangeShapeType="1"/>
          </p:cNvSpPr>
          <p:nvPr/>
        </p:nvSpPr>
        <p:spPr bwMode="auto">
          <a:xfrm>
            <a:off x="0" y="0"/>
            <a:ext cx="914400" cy="0"/>
          </a:xfrm>
          <a:prstGeom prst="line">
            <a:avLst/>
          </a:prstGeom>
          <a:noFill/>
          <a:ln w="0">
            <a:solidFill>
              <a:srgbClr val="FB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52231" name="Line 1031"/>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52226" name="Rectangle 1026"/>
          <p:cNvSpPr>
            <a:spLocks noGrp="1" noChangeArrowheads="1"/>
          </p:cNvSpPr>
          <p:nvPr>
            <p:ph type="ctrTitle"/>
          </p:nvPr>
        </p:nvSpPr>
        <p:spPr>
          <a:xfrm>
            <a:off x="457200" y="1981200"/>
            <a:ext cx="8153400" cy="2438400"/>
          </a:xfrm>
          <a:noFill/>
        </p:spPr>
        <p:txBody>
          <a:bodyPr/>
          <a:lstStyle/>
          <a:p>
            <a:r>
              <a:rPr lang="en-US" sz="2800" dirty="0">
                <a:solidFill>
                  <a:srgbClr val="000066"/>
                </a:solidFill>
                <a:effectLst>
                  <a:outerShdw blurRad="38100" dist="38100" dir="2700000" algn="tl">
                    <a:srgbClr val="C0C0C0"/>
                  </a:outerShdw>
                </a:effectLst>
                <a:latin typeface="Copperplate Gothic Bold" pitchFamily="34" charset="0"/>
              </a:rPr>
              <a:t/>
            </a:r>
            <a:br>
              <a:rPr lang="en-US" sz="2800" dirty="0">
                <a:solidFill>
                  <a:srgbClr val="000066"/>
                </a:solidFill>
                <a:effectLst>
                  <a:outerShdw blurRad="38100" dist="38100" dir="2700000" algn="tl">
                    <a:srgbClr val="C0C0C0"/>
                  </a:outerShdw>
                </a:effectLst>
                <a:latin typeface="Copperplate Gothic Bold" pitchFamily="34" charset="0"/>
              </a:rPr>
            </a:br>
            <a:r>
              <a:rPr lang="en-US" sz="2600" dirty="0" smtClean="0">
                <a:solidFill>
                  <a:srgbClr val="000066"/>
                </a:solidFill>
                <a:effectLst>
                  <a:outerShdw blurRad="38100" dist="38100" dir="2700000" algn="tl">
                    <a:srgbClr val="C0C0C0"/>
                  </a:outerShdw>
                </a:effectLst>
                <a:latin typeface="Copperplate Gothic Bold" pitchFamily="34" charset="0"/>
              </a:rPr>
              <a:t/>
            </a:r>
            <a:br>
              <a:rPr lang="en-US" sz="2600" dirty="0" smtClean="0">
                <a:solidFill>
                  <a:srgbClr val="000066"/>
                </a:solidFill>
                <a:effectLst>
                  <a:outerShdw blurRad="38100" dist="38100" dir="2700000" algn="tl">
                    <a:srgbClr val="C0C0C0"/>
                  </a:outerShdw>
                </a:effectLst>
                <a:latin typeface="Copperplate Gothic Bold" pitchFamily="34" charset="0"/>
              </a:rPr>
            </a:br>
            <a:r>
              <a:rPr lang="en-US" sz="2600" i="1" dirty="0" smtClean="0">
                <a:solidFill>
                  <a:schemeClr val="tx1"/>
                </a:solidFill>
                <a:effectLst>
                  <a:outerShdw blurRad="38100" dist="38100" dir="2700000" algn="tl">
                    <a:srgbClr val="C0C0C0"/>
                  </a:outerShdw>
                </a:effectLst>
                <a:latin typeface="Copperplate Gothic Bold" pitchFamily="34" charset="0"/>
              </a:rPr>
              <a:t>Actively Managed</a:t>
            </a:r>
            <a:r>
              <a:rPr lang="en-US" sz="2600" dirty="0" smtClean="0">
                <a:solidFill>
                  <a:schemeClr val="tx1"/>
                </a:solidFill>
                <a:effectLst>
                  <a:outerShdw blurRad="38100" dist="38100" dir="2700000" algn="tl">
                    <a:srgbClr val="C0C0C0"/>
                  </a:outerShdw>
                </a:effectLst>
                <a:latin typeface="Copperplate Gothic Bold" pitchFamily="34" charset="0"/>
              </a:rPr>
              <a:t>, Risk-controlled</a:t>
            </a:r>
            <a:r>
              <a:rPr lang="en-US" sz="2600" dirty="0" smtClean="0">
                <a:solidFill>
                  <a:srgbClr val="000066"/>
                </a:solidFill>
                <a:effectLst>
                  <a:outerShdw blurRad="38100" dist="38100" dir="2700000" algn="tl">
                    <a:srgbClr val="C0C0C0"/>
                  </a:outerShdw>
                </a:effectLst>
                <a:latin typeface="Copperplate Gothic Bold" pitchFamily="34" charset="0"/>
              </a:rPr>
              <a:t/>
            </a:r>
            <a:br>
              <a:rPr lang="en-US" sz="2600" dirty="0" smtClean="0">
                <a:solidFill>
                  <a:srgbClr val="000066"/>
                </a:solidFill>
                <a:effectLst>
                  <a:outerShdw blurRad="38100" dist="38100" dir="2700000" algn="tl">
                    <a:srgbClr val="C0C0C0"/>
                  </a:outerShdw>
                </a:effectLst>
                <a:latin typeface="Copperplate Gothic Bold" pitchFamily="34" charset="0"/>
              </a:rPr>
            </a:br>
            <a:r>
              <a:rPr lang="en-US" sz="2600" b="1" dirty="0" smtClean="0">
                <a:effectLst>
                  <a:outerShdw blurRad="38100" dist="38100" dir="2700000" algn="tl">
                    <a:srgbClr val="C0C0C0"/>
                  </a:outerShdw>
                </a:effectLst>
                <a:latin typeface="Copperplate Gothic Bold" pitchFamily="34" charset="0"/>
              </a:rPr>
              <a:t>High </a:t>
            </a:r>
            <a:r>
              <a:rPr lang="en-US" sz="2600" b="1" dirty="0">
                <a:effectLst>
                  <a:outerShdw blurRad="38100" dist="38100" dir="2700000" algn="tl">
                    <a:srgbClr val="C0C0C0"/>
                  </a:outerShdw>
                </a:effectLst>
                <a:latin typeface="Copperplate Gothic Bold" pitchFamily="34" charset="0"/>
              </a:rPr>
              <a:t>Quality Municipal Bond Strategy</a:t>
            </a:r>
            <a:br>
              <a:rPr lang="en-US" sz="2600" b="1" dirty="0">
                <a:effectLst>
                  <a:outerShdw blurRad="38100" dist="38100" dir="2700000" algn="tl">
                    <a:srgbClr val="C0C0C0"/>
                  </a:outerShdw>
                </a:effectLst>
                <a:latin typeface="Copperplate Gothic Bold" pitchFamily="34" charset="0"/>
              </a:rPr>
            </a:br>
            <a:endParaRPr lang="en-US" sz="2600" b="1" dirty="0">
              <a:effectLst>
                <a:outerShdw blurRad="38100" dist="38100" dir="2700000" algn="tl">
                  <a:srgbClr val="C0C0C0"/>
                </a:outerShdw>
              </a:effectLst>
              <a:latin typeface="Copperplate Gothic Bold" pitchFamily="34" charset="0"/>
            </a:endParaRPr>
          </a:p>
        </p:txBody>
      </p:sp>
      <p:sp>
        <p:nvSpPr>
          <p:cNvPr id="52232" name="Line 1032"/>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52233" name="Line 1033"/>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52229" name="Text Box 1029"/>
          <p:cNvSpPr txBox="1">
            <a:spLocks noChangeArrowheads="1"/>
          </p:cNvSpPr>
          <p:nvPr/>
        </p:nvSpPr>
        <p:spPr bwMode="auto">
          <a:xfrm>
            <a:off x="1143000" y="5394688"/>
            <a:ext cx="7239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800" dirty="0"/>
              <a:t>High Grade Investment Solutions, LLC claims compliance with the Global Investment Performance Standards (GIPS) and has prepared and presented this report in compliance with the GIPS standards. High Grade Investment Solutions has been independently verified for the periods December 31, 2006 through November 30, 2015. The verification report is available upon request. Verification assesses whether (1) the firm has complied with all the composite construction requirements of the GIPS standards on a firm-wide basis and (2) the firm’s policies and procedures are designed to calculate and present performance in compliance with the GIPS standards. Verification does not ensure the accuracy of any specific composite presentation.	</a:t>
            </a:r>
            <a:endParaRPr lang="en-US" sz="900" dirty="0"/>
          </a:p>
        </p:txBody>
      </p:sp>
      <p:sp>
        <p:nvSpPr>
          <p:cNvPr id="52234" name="Line 1034"/>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52235" name="Line 1035"/>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52237" name="Rectangle 1037"/>
          <p:cNvSpPr>
            <a:spLocks noChangeArrowheads="1"/>
          </p:cNvSpPr>
          <p:nvPr/>
        </p:nvSpPr>
        <p:spPr bwMode="auto">
          <a:xfrm>
            <a:off x="348950" y="152400"/>
            <a:ext cx="8534400" cy="1143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dirty="0">
              <a:solidFill>
                <a:schemeClr val="bg1"/>
              </a:solidFill>
            </a:endParaRPr>
          </a:p>
        </p:txBody>
      </p:sp>
      <p:pic>
        <p:nvPicPr>
          <p:cNvPr id="52238" name="Picture 1038" descr="logo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1057530"/>
            <a:ext cx="685800" cy="6858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026"/>
          <p:cNvSpPr txBox="1">
            <a:spLocks noChangeArrowheads="1"/>
          </p:cNvSpPr>
          <p:nvPr/>
        </p:nvSpPr>
        <p:spPr bwMode="auto">
          <a:xfrm>
            <a:off x="387769" y="1600200"/>
            <a:ext cx="8382000" cy="597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Times New Roman" pitchFamily="18" charset="0"/>
              </a:defRPr>
            </a:lvl2pPr>
            <a:lvl3pPr algn="ctr" rtl="0" fontAlgn="base">
              <a:spcBef>
                <a:spcPct val="0"/>
              </a:spcBef>
              <a:spcAft>
                <a:spcPct val="0"/>
              </a:spcAft>
              <a:defRPr sz="2400">
                <a:solidFill>
                  <a:schemeClr val="tx2"/>
                </a:solidFill>
                <a:latin typeface="Times New Roman" pitchFamily="18" charset="0"/>
              </a:defRPr>
            </a:lvl3pPr>
            <a:lvl4pPr algn="ctr" rtl="0" fontAlgn="base">
              <a:spcBef>
                <a:spcPct val="0"/>
              </a:spcBef>
              <a:spcAft>
                <a:spcPct val="0"/>
              </a:spcAft>
              <a:defRPr sz="2400">
                <a:solidFill>
                  <a:schemeClr val="tx2"/>
                </a:solidFill>
                <a:latin typeface="Times New Roman" pitchFamily="18" charset="0"/>
              </a:defRPr>
            </a:lvl4pPr>
            <a:lvl5pPr algn="ctr" rtl="0" fontAlgn="base">
              <a:spcBef>
                <a:spcPct val="0"/>
              </a:spcBef>
              <a:spcAft>
                <a:spcPct val="0"/>
              </a:spcAft>
              <a:defRPr sz="2400">
                <a:solidFill>
                  <a:schemeClr val="tx2"/>
                </a:solidFill>
                <a:latin typeface="Times New Roman" pitchFamily="18" charset="0"/>
              </a:defRPr>
            </a:lvl5pPr>
            <a:lvl6pPr marL="457200" algn="ctr" rtl="0" fontAlgn="base">
              <a:spcBef>
                <a:spcPct val="0"/>
              </a:spcBef>
              <a:spcAft>
                <a:spcPct val="0"/>
              </a:spcAft>
              <a:defRPr sz="2400">
                <a:solidFill>
                  <a:schemeClr val="tx2"/>
                </a:solidFill>
                <a:latin typeface="Times New Roman" pitchFamily="18" charset="0"/>
              </a:defRPr>
            </a:lvl6pPr>
            <a:lvl7pPr marL="914400" algn="ctr" rtl="0" fontAlgn="base">
              <a:spcBef>
                <a:spcPct val="0"/>
              </a:spcBef>
              <a:spcAft>
                <a:spcPct val="0"/>
              </a:spcAft>
              <a:defRPr sz="2400">
                <a:solidFill>
                  <a:schemeClr val="tx2"/>
                </a:solidFill>
                <a:latin typeface="Times New Roman" pitchFamily="18" charset="0"/>
              </a:defRPr>
            </a:lvl7pPr>
            <a:lvl8pPr marL="1371600" algn="ctr" rtl="0" fontAlgn="base">
              <a:spcBef>
                <a:spcPct val="0"/>
              </a:spcBef>
              <a:spcAft>
                <a:spcPct val="0"/>
              </a:spcAft>
              <a:defRPr sz="2400">
                <a:solidFill>
                  <a:schemeClr val="tx2"/>
                </a:solidFill>
                <a:latin typeface="Times New Roman" pitchFamily="18" charset="0"/>
              </a:defRPr>
            </a:lvl8pPr>
            <a:lvl9pPr marL="1828800" algn="ctr" rtl="0" fontAlgn="base">
              <a:spcBef>
                <a:spcPct val="0"/>
              </a:spcBef>
              <a:spcAft>
                <a:spcPct val="0"/>
              </a:spcAft>
              <a:defRPr sz="2400">
                <a:solidFill>
                  <a:schemeClr val="tx2"/>
                </a:solidFill>
                <a:latin typeface="Times New Roman" pitchFamily="18" charset="0"/>
              </a:defRPr>
            </a:lvl9pPr>
          </a:lstStyle>
          <a:p>
            <a:pPr eaLnBrk="1" hangingPunct="1"/>
            <a:r>
              <a:rPr lang="en-US" sz="2000" b="0" kern="0" dirty="0" smtClean="0">
                <a:solidFill>
                  <a:srgbClr val="000066"/>
                </a:solidFill>
                <a:effectLst>
                  <a:outerShdw blurRad="38100" dist="38100" dir="2700000" algn="tl">
                    <a:srgbClr val="C0C0C0"/>
                  </a:outerShdw>
                </a:effectLst>
                <a:latin typeface="Copperplate Gothic Bold" pitchFamily="34" charset="0"/>
              </a:rPr>
              <a:t>High Grade Investment Solutions (HGIS)</a:t>
            </a:r>
            <a:endParaRPr lang="en-US" sz="3000" b="1" kern="0" dirty="0">
              <a:effectLst>
                <a:outerShdw blurRad="38100" dist="38100" dir="2700000" algn="tl">
                  <a:srgbClr val="C0C0C0"/>
                </a:outerShdw>
              </a:effectLst>
              <a:latin typeface="Copperplate Gothic Bold" pitchFamily="34" charset="0"/>
            </a:endParaRPr>
          </a:p>
        </p:txBody>
      </p:sp>
      <p:sp>
        <p:nvSpPr>
          <p:cNvPr id="2" name="TextBox 1"/>
          <p:cNvSpPr txBox="1"/>
          <p:nvPr/>
        </p:nvSpPr>
        <p:spPr>
          <a:xfrm>
            <a:off x="2514600" y="4953000"/>
            <a:ext cx="184731" cy="461665"/>
          </a:xfrm>
          <a:prstGeom prst="rect">
            <a:avLst/>
          </a:prstGeom>
          <a:noFill/>
        </p:spPr>
        <p:txBody>
          <a:bodyPr wrap="none" rtlCol="0">
            <a:spAutoFit/>
          </a:bodyPr>
          <a:lstStyle/>
          <a:p>
            <a:endParaRPr lang="en-US" dirty="0"/>
          </a:p>
        </p:txBody>
      </p:sp>
      <p:sp>
        <p:nvSpPr>
          <p:cNvPr id="4" name="TextBox 3"/>
          <p:cNvSpPr txBox="1"/>
          <p:nvPr/>
        </p:nvSpPr>
        <p:spPr>
          <a:xfrm>
            <a:off x="37381" y="6125317"/>
            <a:ext cx="959270" cy="646331"/>
          </a:xfrm>
          <a:prstGeom prst="rect">
            <a:avLst/>
          </a:prstGeom>
          <a:solidFill>
            <a:schemeClr val="bg1"/>
          </a:solidFill>
        </p:spPr>
        <p:txBody>
          <a:bodyPr wrap="square" rtlCol="0">
            <a:spAutoFit/>
          </a:bodyPr>
          <a:lstStyle/>
          <a:p>
            <a:r>
              <a:rPr lang="en-US" sz="3600" dirty="0" smtClean="0">
                <a:solidFill>
                  <a:schemeClr val="bg1"/>
                </a:solidFill>
              </a:rPr>
              <a:t>555</a:t>
            </a:r>
            <a:endParaRPr lang="en-US" sz="3600" dirty="0">
              <a:solidFill>
                <a:schemeClr val="bg1"/>
              </a:solidFill>
            </a:endParaRPr>
          </a:p>
        </p:txBody>
      </p:sp>
    </p:spTree>
    <p:extLst>
      <p:ext uri="{BB962C8B-B14F-4D97-AF65-F5344CB8AC3E}">
        <p14:creationId xmlns:p14="http://schemas.microsoft.com/office/powerpoint/2010/main" val="280122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56" name="Line 28"/>
          <p:cNvSpPr>
            <a:spLocks noChangeShapeType="1"/>
          </p:cNvSpPr>
          <p:nvPr/>
        </p:nvSpPr>
        <p:spPr bwMode="auto">
          <a:xfrm>
            <a:off x="0" y="0"/>
            <a:ext cx="914400" cy="0"/>
          </a:xfrm>
          <a:prstGeom prst="line">
            <a:avLst/>
          </a:prstGeom>
          <a:noFill/>
          <a:ln w="0">
            <a:solidFill>
              <a:srgbClr val="FB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52948" name="Line 20"/>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52949" name="Line 21"/>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52950" name="Line 22"/>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52951" name="Line 23"/>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52940" name="Text Box 12"/>
          <p:cNvSpPr txBox="1">
            <a:spLocks noChangeArrowheads="1"/>
          </p:cNvSpPr>
          <p:nvPr/>
        </p:nvSpPr>
        <p:spPr bwMode="auto">
          <a:xfrm>
            <a:off x="2574925" y="468313"/>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2000" b="0" dirty="0"/>
          </a:p>
        </p:txBody>
      </p:sp>
      <p:sp>
        <p:nvSpPr>
          <p:cNvPr id="252952" name="Line 24"/>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52941" name="Text Box 13"/>
          <p:cNvSpPr txBox="1">
            <a:spLocks noChangeArrowheads="1"/>
          </p:cNvSpPr>
          <p:nvPr/>
        </p:nvSpPr>
        <p:spPr bwMode="auto">
          <a:xfrm>
            <a:off x="1752600" y="654950"/>
            <a:ext cx="7010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smtClean="0">
                <a:solidFill>
                  <a:srgbClr val="002060"/>
                </a:solidFill>
                <a:effectLst>
                  <a:outerShdw blurRad="38100" dist="38100" dir="2700000" algn="tl">
                    <a:srgbClr val="C0C0C0"/>
                  </a:outerShdw>
                </a:effectLst>
              </a:rPr>
              <a:t>  </a:t>
            </a:r>
            <a:r>
              <a:rPr lang="en-US" b="0" dirty="0" smtClean="0">
                <a:latin typeface="+mn-lt"/>
              </a:rPr>
              <a:t>High Grade Investment Solutions, LLC  </a:t>
            </a:r>
            <a:r>
              <a:rPr lang="en-US" b="0" dirty="0" smtClean="0">
                <a:solidFill>
                  <a:schemeClr val="accent6"/>
                </a:solidFill>
                <a:latin typeface="+mn-lt"/>
              </a:rPr>
              <a:t>(HGIS)</a:t>
            </a:r>
            <a:endParaRPr lang="en-US" b="0" dirty="0">
              <a:solidFill>
                <a:schemeClr val="accent6"/>
              </a:solidFill>
              <a:latin typeface="+mn-lt"/>
            </a:endParaRPr>
          </a:p>
        </p:txBody>
      </p:sp>
      <p:sp>
        <p:nvSpPr>
          <p:cNvPr id="252953" name="Line 25"/>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52944" name="Rectangle 16"/>
          <p:cNvSpPr>
            <a:spLocks noChangeArrowheads="1"/>
          </p:cNvSpPr>
          <p:nvPr/>
        </p:nvSpPr>
        <p:spPr bwMode="auto">
          <a:xfrm>
            <a:off x="516472" y="1695256"/>
            <a:ext cx="8991600" cy="2222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eaLnBrk="1" hangingPunct="1">
              <a:lnSpc>
                <a:spcPct val="90000"/>
              </a:lnSpc>
              <a:spcBef>
                <a:spcPct val="15000"/>
              </a:spcBef>
              <a:spcAft>
                <a:spcPct val="15000"/>
              </a:spcAft>
            </a:pPr>
            <a:endParaRPr lang="en-US" sz="1600" i="1" dirty="0"/>
          </a:p>
          <a:p>
            <a:pPr lvl="2" eaLnBrk="1" hangingPunct="1">
              <a:lnSpc>
                <a:spcPct val="90000"/>
              </a:lnSpc>
              <a:spcBef>
                <a:spcPct val="15000"/>
              </a:spcBef>
              <a:spcAft>
                <a:spcPct val="15000"/>
              </a:spcAft>
              <a:buFont typeface="Wingdings" pitchFamily="2" charset="2"/>
              <a:buNone/>
            </a:pPr>
            <a:r>
              <a:rPr lang="en-US" sz="1600" i="1" dirty="0"/>
              <a:t>   </a:t>
            </a:r>
            <a:r>
              <a:rPr lang="en-US" sz="1600" i="1" dirty="0" smtClean="0"/>
              <a:t>             </a:t>
            </a:r>
            <a:r>
              <a:rPr lang="en-US" sz="1400" i="1" dirty="0" smtClean="0"/>
              <a:t>Founded </a:t>
            </a:r>
            <a:r>
              <a:rPr lang="en-US" sz="1400" i="1" dirty="0"/>
              <a:t>in February 2007 by Michael Brown to</a:t>
            </a:r>
            <a:r>
              <a:rPr lang="en-US" sz="1400" i="1" dirty="0" smtClean="0"/>
              <a:t>: </a:t>
            </a:r>
          </a:p>
          <a:p>
            <a:pPr lvl="2" eaLnBrk="1" hangingPunct="1">
              <a:lnSpc>
                <a:spcPct val="90000"/>
              </a:lnSpc>
              <a:spcBef>
                <a:spcPct val="15000"/>
              </a:spcBef>
              <a:spcAft>
                <a:spcPct val="15000"/>
              </a:spcAft>
              <a:buFont typeface="Wingdings" pitchFamily="2" charset="2"/>
              <a:buNone/>
            </a:pPr>
            <a:endParaRPr lang="en-US" sz="1400" i="1" dirty="0" smtClean="0"/>
          </a:p>
          <a:p>
            <a:pPr marL="1657350" lvl="3" indent="-285750" eaLnBrk="1" hangingPunct="1">
              <a:lnSpc>
                <a:spcPct val="90000"/>
              </a:lnSpc>
              <a:spcBef>
                <a:spcPct val="15000"/>
              </a:spcBef>
              <a:spcAft>
                <a:spcPct val="15000"/>
              </a:spcAft>
              <a:buFont typeface="Wingdings" panose="05000000000000000000" pitchFamily="2" charset="2"/>
              <a:buChar char="v"/>
            </a:pPr>
            <a:r>
              <a:rPr lang="en-US" sz="1400" i="1" dirty="0" smtClean="0"/>
              <a:t>   </a:t>
            </a:r>
            <a:r>
              <a:rPr lang="en-US" sz="1400" b="0" i="1" dirty="0" smtClean="0"/>
              <a:t>Capitalize </a:t>
            </a:r>
            <a:r>
              <a:rPr lang="en-US" sz="1400" b="0" i="1" dirty="0"/>
              <a:t>on inefficiencies in the Municipal bond </a:t>
            </a:r>
            <a:r>
              <a:rPr lang="en-US" sz="1400" b="0" i="1" dirty="0" smtClean="0"/>
              <a:t>market</a:t>
            </a:r>
          </a:p>
          <a:p>
            <a:pPr marL="1657350" lvl="3" indent="-285750" eaLnBrk="1" hangingPunct="1">
              <a:lnSpc>
                <a:spcPct val="90000"/>
              </a:lnSpc>
              <a:spcBef>
                <a:spcPct val="15000"/>
              </a:spcBef>
              <a:spcAft>
                <a:spcPct val="15000"/>
              </a:spcAft>
              <a:buFont typeface="Wingdings" panose="05000000000000000000" pitchFamily="2" charset="2"/>
              <a:buChar char="v"/>
            </a:pPr>
            <a:r>
              <a:rPr lang="en-US" sz="1400" b="0" i="1" dirty="0" smtClean="0"/>
              <a:t>   Concentrate on the preservation of an investor’s principal</a:t>
            </a:r>
          </a:p>
          <a:p>
            <a:pPr marL="1657350" lvl="3" indent="-285750" eaLnBrk="1" hangingPunct="1">
              <a:lnSpc>
                <a:spcPct val="90000"/>
              </a:lnSpc>
              <a:spcBef>
                <a:spcPct val="15000"/>
              </a:spcBef>
              <a:spcAft>
                <a:spcPct val="15000"/>
              </a:spcAft>
              <a:buFont typeface="Wingdings" panose="05000000000000000000" pitchFamily="2" charset="2"/>
              <a:buChar char="v"/>
            </a:pPr>
            <a:r>
              <a:rPr lang="en-US" sz="1400" b="0" i="1" dirty="0" smtClean="0"/>
              <a:t>   Manage high quality, liquid portfolios for tax-advantaged investors</a:t>
            </a:r>
          </a:p>
          <a:p>
            <a:pPr marL="1657350" lvl="3" indent="-285750" eaLnBrk="1" hangingPunct="1">
              <a:lnSpc>
                <a:spcPct val="90000"/>
              </a:lnSpc>
              <a:spcBef>
                <a:spcPct val="15000"/>
              </a:spcBef>
              <a:spcAft>
                <a:spcPct val="15000"/>
              </a:spcAft>
              <a:buFont typeface="Wingdings" panose="05000000000000000000" pitchFamily="2" charset="2"/>
              <a:buChar char="v"/>
            </a:pPr>
            <a:r>
              <a:rPr lang="en-US" sz="1400" b="0" dirty="0" smtClean="0">
                <a:solidFill>
                  <a:schemeClr val="tx2"/>
                </a:solidFill>
              </a:rPr>
              <a:t>   </a:t>
            </a:r>
            <a:r>
              <a:rPr lang="en-US" sz="1400" b="0" i="1" dirty="0" smtClean="0">
                <a:solidFill>
                  <a:schemeClr val="tx2"/>
                </a:solidFill>
              </a:rPr>
              <a:t>Maximize the after-tax total return of a portfolio while controlling risk</a:t>
            </a:r>
            <a:endParaRPr lang="en-US" sz="1400" b="0" i="1" dirty="0" smtClean="0"/>
          </a:p>
          <a:p>
            <a:pPr lvl="2" eaLnBrk="1" hangingPunct="1">
              <a:spcBef>
                <a:spcPct val="15000"/>
              </a:spcBef>
              <a:spcAft>
                <a:spcPct val="15000"/>
              </a:spcAft>
              <a:buFont typeface="Wingdings" pitchFamily="2" charset="2"/>
              <a:buNone/>
            </a:pPr>
            <a:r>
              <a:rPr lang="en-US" sz="1600" i="1" dirty="0" smtClean="0"/>
              <a:t> </a:t>
            </a:r>
          </a:p>
        </p:txBody>
      </p:sp>
      <p:sp>
        <p:nvSpPr>
          <p:cNvPr id="252954" name="Line 26"/>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252955" name="Line 27"/>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252958" name="Text Box 30"/>
          <p:cNvSpPr txBox="1">
            <a:spLocks noChangeArrowheads="1"/>
          </p:cNvSpPr>
          <p:nvPr/>
        </p:nvSpPr>
        <p:spPr bwMode="auto">
          <a:xfrm>
            <a:off x="1694198" y="1233590"/>
            <a:ext cx="534229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2" eaLnBrk="1" hangingPunct="1">
              <a:spcBef>
                <a:spcPct val="15000"/>
              </a:spcBef>
              <a:spcAft>
                <a:spcPct val="15000"/>
              </a:spcAft>
              <a:buFont typeface="Wingdings" pitchFamily="2" charset="2"/>
              <a:buNone/>
            </a:pPr>
            <a:r>
              <a:rPr lang="en-US" sz="1400" dirty="0"/>
              <a:t>Registered Investment Adviser: State of New </a:t>
            </a:r>
            <a:r>
              <a:rPr lang="en-US" sz="1400" dirty="0" smtClean="0"/>
              <a:t>York</a:t>
            </a:r>
          </a:p>
        </p:txBody>
      </p:sp>
      <p:sp>
        <p:nvSpPr>
          <p:cNvPr id="252965" name="Line 37"/>
          <p:cNvSpPr>
            <a:spLocks noChangeShapeType="1"/>
          </p:cNvSpPr>
          <p:nvPr/>
        </p:nvSpPr>
        <p:spPr bwMode="auto">
          <a:xfrm>
            <a:off x="1752600" y="3810000"/>
            <a:ext cx="6121878" cy="0"/>
          </a:xfrm>
          <a:prstGeom prst="line">
            <a:avLst/>
          </a:prstGeom>
          <a:noFill/>
          <a:ln w="41275">
            <a:solidFill>
              <a:srgbClr val="B87B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 name="Rectangle 24"/>
          <p:cNvSpPr/>
          <p:nvPr/>
        </p:nvSpPr>
        <p:spPr>
          <a:xfrm>
            <a:off x="516472" y="4763422"/>
            <a:ext cx="1837362" cy="646331"/>
          </a:xfrm>
          <a:prstGeom prst="rect">
            <a:avLst/>
          </a:prstGeom>
        </p:spPr>
        <p:txBody>
          <a:bodyPr wrap="none">
            <a:spAutoFit/>
          </a:bodyPr>
          <a:lstStyle/>
          <a:p>
            <a:pPr marL="0" lvl="2" algn="ctr" eaLnBrk="1" hangingPunct="1">
              <a:spcBef>
                <a:spcPct val="15000"/>
              </a:spcBef>
              <a:spcAft>
                <a:spcPct val="15000"/>
              </a:spcAft>
              <a:buClr>
                <a:srgbClr val="0000FF"/>
              </a:buClr>
              <a:buSzPct val="105000"/>
            </a:pPr>
            <a:r>
              <a:rPr lang="en-US" sz="2000" dirty="0" smtClean="0">
                <a:solidFill>
                  <a:schemeClr val="accent6"/>
                </a:solidFill>
                <a:latin typeface="Open Sans" panose="020B0604020202020204" charset="0"/>
                <a:ea typeface="Open Sans" panose="020B0604020202020204" charset="0"/>
                <a:cs typeface="Open Sans" panose="020B0604020202020204" charset="0"/>
              </a:rPr>
              <a:t>HGIS = 5.57%</a:t>
            </a:r>
            <a:br>
              <a:rPr lang="en-US" sz="2000" dirty="0" smtClean="0">
                <a:solidFill>
                  <a:schemeClr val="accent6"/>
                </a:solidFill>
                <a:latin typeface="Open Sans" panose="020B0604020202020204" charset="0"/>
                <a:ea typeface="Open Sans" panose="020B0604020202020204" charset="0"/>
                <a:cs typeface="Open Sans" panose="020B0604020202020204" charset="0"/>
              </a:rPr>
            </a:br>
            <a:r>
              <a:rPr lang="en-US" sz="1600" dirty="0" smtClean="0">
                <a:solidFill>
                  <a:schemeClr val="accent6"/>
                </a:solidFill>
                <a:latin typeface="Open Sans" panose="020B0604020202020204" charset="0"/>
                <a:ea typeface="Open Sans" panose="020B0604020202020204" charset="0"/>
                <a:cs typeface="Open Sans" panose="020B0604020202020204" charset="0"/>
              </a:rPr>
              <a:t>*</a:t>
            </a:r>
            <a:r>
              <a:rPr lang="en-US" sz="1600" b="0" dirty="0" smtClean="0">
                <a:latin typeface="Open Sans" panose="020B0604020202020204" charset="0"/>
                <a:ea typeface="Open Sans" panose="020B0604020202020204" charset="0"/>
                <a:cs typeface="Open Sans" panose="020B0604020202020204" charset="0"/>
              </a:rPr>
              <a:t>Market = 3.74%</a:t>
            </a:r>
            <a:endParaRPr lang="en-US" sz="1600" b="0" dirty="0">
              <a:latin typeface="Open Sans" panose="020B0604020202020204" charset="0"/>
              <a:ea typeface="Open Sans" panose="020B0604020202020204" charset="0"/>
              <a:cs typeface="Open Sans" panose="020B0604020202020204" charset="0"/>
            </a:endParaRPr>
          </a:p>
        </p:txBody>
      </p:sp>
      <p:sp>
        <p:nvSpPr>
          <p:cNvPr id="26" name="Rectangle 25"/>
          <p:cNvSpPr/>
          <p:nvPr/>
        </p:nvSpPr>
        <p:spPr>
          <a:xfrm>
            <a:off x="2667000" y="4259343"/>
            <a:ext cx="3683241" cy="1431161"/>
          </a:xfrm>
          <a:prstGeom prst="rect">
            <a:avLst/>
          </a:prstGeom>
        </p:spPr>
        <p:txBody>
          <a:bodyPr wrap="square">
            <a:spAutoFit/>
          </a:bodyPr>
          <a:lstStyle/>
          <a:p>
            <a:pPr eaLnBrk="1" hangingPunct="1"/>
            <a:endParaRPr lang="en-US" altLang="en-US" dirty="0"/>
          </a:p>
          <a:p>
            <a:pPr lvl="2" eaLnBrk="1" hangingPunct="1"/>
            <a:r>
              <a:rPr lang="en-US" altLang="en-US" sz="800" dirty="0" smtClean="0">
                <a:solidFill>
                  <a:schemeClr val="accent6"/>
                </a:solidFill>
              </a:rPr>
              <a:t>2017 net-of fees </a:t>
            </a:r>
            <a:r>
              <a:rPr lang="en-US" altLang="en-US" sz="800" dirty="0">
                <a:solidFill>
                  <a:schemeClr val="accent6"/>
                </a:solidFill>
              </a:rPr>
              <a:t>Total-Return </a:t>
            </a:r>
            <a:r>
              <a:rPr lang="en-US" altLang="en-US" sz="900" dirty="0"/>
              <a:t>= + </a:t>
            </a:r>
            <a:r>
              <a:rPr lang="en-US" altLang="en-US" sz="900" dirty="0" smtClean="0"/>
              <a:t>3.76%</a:t>
            </a:r>
          </a:p>
          <a:p>
            <a:pPr lvl="2" eaLnBrk="1" hangingPunct="1"/>
            <a:endParaRPr lang="en-US" altLang="en-US" sz="900" dirty="0"/>
          </a:p>
          <a:p>
            <a:pPr lvl="2" eaLnBrk="1" hangingPunct="1"/>
            <a:r>
              <a:rPr lang="en-US" altLang="en-US" sz="800" dirty="0" smtClean="0">
                <a:solidFill>
                  <a:schemeClr val="accent6"/>
                </a:solidFill>
              </a:rPr>
              <a:t>2017  Gross Income </a:t>
            </a:r>
            <a:r>
              <a:rPr lang="en-US" altLang="en-US" sz="800" dirty="0">
                <a:solidFill>
                  <a:schemeClr val="accent6"/>
                </a:solidFill>
              </a:rPr>
              <a:t>Earned </a:t>
            </a:r>
            <a:r>
              <a:rPr lang="en-US" altLang="en-US" sz="800" dirty="0"/>
              <a:t>= </a:t>
            </a:r>
            <a:r>
              <a:rPr lang="en-US" altLang="en-US" sz="900" dirty="0"/>
              <a:t> + </a:t>
            </a:r>
            <a:r>
              <a:rPr lang="en-US" altLang="en-US" sz="900" dirty="0" smtClean="0"/>
              <a:t>1.55%</a:t>
            </a:r>
          </a:p>
          <a:p>
            <a:pPr lvl="2" eaLnBrk="1" hangingPunct="1"/>
            <a:endParaRPr lang="en-US" altLang="en-US" sz="900" dirty="0"/>
          </a:p>
          <a:p>
            <a:pPr lvl="2" eaLnBrk="1" hangingPunct="1"/>
            <a:r>
              <a:rPr lang="en-US" altLang="en-US" sz="800" dirty="0" smtClean="0">
                <a:solidFill>
                  <a:schemeClr val="accent6"/>
                </a:solidFill>
              </a:rPr>
              <a:t>2017  Gross Price </a:t>
            </a:r>
            <a:r>
              <a:rPr lang="en-US" altLang="en-US" sz="800" dirty="0">
                <a:solidFill>
                  <a:schemeClr val="accent6"/>
                </a:solidFill>
              </a:rPr>
              <a:t>Return </a:t>
            </a:r>
            <a:r>
              <a:rPr lang="en-US" altLang="en-US" sz="800" dirty="0"/>
              <a:t>= </a:t>
            </a:r>
            <a:r>
              <a:rPr lang="en-US" altLang="en-US" sz="900" dirty="0"/>
              <a:t> + </a:t>
            </a:r>
            <a:r>
              <a:rPr lang="en-US" altLang="en-US" sz="900" dirty="0" smtClean="0"/>
              <a:t>2.62%</a:t>
            </a:r>
          </a:p>
          <a:p>
            <a:pPr lvl="2" eaLnBrk="1" hangingPunct="1"/>
            <a:endParaRPr lang="en-US" altLang="en-US" sz="900" dirty="0"/>
          </a:p>
          <a:p>
            <a:pPr lvl="2" eaLnBrk="1" hangingPunct="1"/>
            <a:r>
              <a:rPr lang="en-US" altLang="en-US" sz="800" dirty="0" smtClean="0"/>
              <a:t>*2017 </a:t>
            </a:r>
            <a:r>
              <a:rPr lang="en-US" altLang="en-US" sz="800" dirty="0"/>
              <a:t>Market (benchmark) Total-Return </a:t>
            </a:r>
            <a:r>
              <a:rPr lang="en-US" altLang="en-US" sz="900" dirty="0"/>
              <a:t>= </a:t>
            </a:r>
            <a:r>
              <a:rPr lang="en-US" altLang="en-US" sz="900" dirty="0" smtClean="0"/>
              <a:t> +3.16%</a:t>
            </a:r>
            <a:endParaRPr lang="en-US" altLang="en-US" sz="900" dirty="0"/>
          </a:p>
        </p:txBody>
      </p:sp>
      <p:sp>
        <p:nvSpPr>
          <p:cNvPr id="27" name="Rectangle 26"/>
          <p:cNvSpPr/>
          <p:nvPr/>
        </p:nvSpPr>
        <p:spPr>
          <a:xfrm>
            <a:off x="248615" y="4295968"/>
            <a:ext cx="2232887" cy="492443"/>
          </a:xfrm>
          <a:prstGeom prst="rect">
            <a:avLst/>
          </a:prstGeom>
        </p:spPr>
        <p:txBody>
          <a:bodyPr wrap="square">
            <a:spAutoFit/>
          </a:bodyPr>
          <a:lstStyle/>
          <a:p>
            <a:pPr algn="ctr"/>
            <a:r>
              <a:rPr lang="en-US" sz="1200" dirty="0" smtClean="0">
                <a:latin typeface="+mn-lt"/>
              </a:rPr>
              <a:t>Annualized net-of-fees        </a:t>
            </a:r>
            <a:r>
              <a:rPr lang="en-US" sz="1200" dirty="0" smtClean="0">
                <a:latin typeface="+mj-lt"/>
              </a:rPr>
              <a:t>total-return</a:t>
            </a:r>
            <a:r>
              <a:rPr lang="en-US" sz="1400" dirty="0" smtClean="0">
                <a:latin typeface="+mj-lt"/>
              </a:rPr>
              <a:t> </a:t>
            </a:r>
            <a:r>
              <a:rPr lang="en-US" sz="1000" b="0" dirty="0" smtClean="0">
                <a:latin typeface="+mn-lt"/>
              </a:rPr>
              <a:t>since </a:t>
            </a:r>
            <a:r>
              <a:rPr lang="en-US" sz="1000" b="0" dirty="0">
                <a:latin typeface="+mn-lt"/>
              </a:rPr>
              <a:t>inception</a:t>
            </a:r>
          </a:p>
        </p:txBody>
      </p:sp>
      <p:sp>
        <p:nvSpPr>
          <p:cNvPr id="28" name="Rectangle 27"/>
          <p:cNvSpPr/>
          <p:nvPr/>
        </p:nvSpPr>
        <p:spPr>
          <a:xfrm>
            <a:off x="3489355" y="4306492"/>
            <a:ext cx="2648368" cy="307777"/>
          </a:xfrm>
          <a:prstGeom prst="rect">
            <a:avLst/>
          </a:prstGeom>
        </p:spPr>
        <p:txBody>
          <a:bodyPr wrap="square">
            <a:spAutoFit/>
          </a:bodyPr>
          <a:lstStyle/>
          <a:p>
            <a:pPr algn="ctr"/>
            <a:r>
              <a:rPr lang="en-US" sz="1400" dirty="0" smtClean="0">
                <a:latin typeface="+mn-lt"/>
              </a:rPr>
              <a:t>2017 Performance Breakdown</a:t>
            </a:r>
            <a:endParaRPr lang="en-US" sz="1400" dirty="0">
              <a:latin typeface="+mn-lt"/>
            </a:endParaRPr>
          </a:p>
        </p:txBody>
      </p:sp>
      <p:sp>
        <p:nvSpPr>
          <p:cNvPr id="32" name="Rectangle 31"/>
          <p:cNvSpPr/>
          <p:nvPr/>
        </p:nvSpPr>
        <p:spPr>
          <a:xfrm>
            <a:off x="7031598" y="4343398"/>
            <a:ext cx="1980036" cy="523220"/>
          </a:xfrm>
          <a:prstGeom prst="rect">
            <a:avLst/>
          </a:prstGeom>
        </p:spPr>
        <p:txBody>
          <a:bodyPr wrap="square">
            <a:spAutoFit/>
          </a:bodyPr>
          <a:lstStyle/>
          <a:p>
            <a:pPr algn="ctr"/>
            <a:r>
              <a:rPr lang="en-US" sz="1400" b="0" dirty="0" err="1" smtClean="0">
                <a:latin typeface="+mn-lt"/>
              </a:rPr>
              <a:t>Informia</a:t>
            </a:r>
            <a:r>
              <a:rPr lang="en-US" sz="1400" b="0" dirty="0" smtClean="0">
                <a:latin typeface="+mn-lt"/>
              </a:rPr>
              <a:t> Solutions *PSN “Top Gun” recognition</a:t>
            </a:r>
            <a:endParaRPr lang="en-US" sz="1400" b="0" dirty="0">
              <a:latin typeface="+mn-lt"/>
            </a:endParaRPr>
          </a:p>
        </p:txBody>
      </p:sp>
      <p:cxnSp>
        <p:nvCxnSpPr>
          <p:cNvPr id="33" name="Straight Connector 32"/>
          <p:cNvCxnSpPr/>
          <p:nvPr/>
        </p:nvCxnSpPr>
        <p:spPr bwMode="auto">
          <a:xfrm flipV="1">
            <a:off x="2895600" y="4320080"/>
            <a:ext cx="0" cy="129540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p:cNvCxnSpPr/>
          <p:nvPr/>
        </p:nvCxnSpPr>
        <p:spPr bwMode="auto">
          <a:xfrm flipV="1">
            <a:off x="6713900" y="4411690"/>
            <a:ext cx="0" cy="1258652"/>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 Box 5"/>
          <p:cNvSpPr txBox="1">
            <a:spLocks noChangeArrowheads="1"/>
          </p:cNvSpPr>
          <p:nvPr/>
        </p:nvSpPr>
        <p:spPr bwMode="auto">
          <a:xfrm>
            <a:off x="1099867" y="6063855"/>
            <a:ext cx="69217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700" b="0" dirty="0" smtClean="0"/>
              <a:t>* PSN is an investment manager performance database provided by Informa Investment Solutions, Inc. It is the longest running data base in North America. The PSN Top Guns performance rankings are tabulated for thousands of strategies across 58 peer groups through rigorous screenings. It awards the Top Guns status every quarter to the top 10 performers within one or more peer groups. The data base tracks more than 2000 money management firms and over 12000 investment products. For more information, visit www.informais.com</a:t>
            </a:r>
            <a:endParaRPr lang="en-US" sz="700" b="0" dirty="0"/>
          </a:p>
        </p:txBody>
      </p:sp>
      <p:sp>
        <p:nvSpPr>
          <p:cNvPr id="40" name="Text Box 19"/>
          <p:cNvSpPr txBox="1">
            <a:spLocks noChangeArrowheads="1"/>
          </p:cNvSpPr>
          <p:nvPr/>
        </p:nvSpPr>
        <p:spPr bwMode="auto">
          <a:xfrm>
            <a:off x="6717282" y="4871918"/>
            <a:ext cx="2540000" cy="798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lvl="2" eaLnBrk="1" hangingPunct="1">
              <a:lnSpc>
                <a:spcPct val="35000"/>
              </a:lnSpc>
              <a:spcBef>
                <a:spcPct val="15000"/>
              </a:spcBef>
              <a:spcAft>
                <a:spcPct val="15000"/>
              </a:spcAft>
              <a:buFontTx/>
              <a:buNone/>
            </a:pPr>
            <a:endParaRPr lang="en-US" altLang="en-US" sz="800" i="1" dirty="0">
              <a:solidFill>
                <a:srgbClr val="FF0000"/>
              </a:solidFill>
            </a:endParaRPr>
          </a:p>
          <a:p>
            <a:pPr lvl="2" eaLnBrk="1" hangingPunct="1">
              <a:lnSpc>
                <a:spcPct val="35000"/>
              </a:lnSpc>
              <a:spcBef>
                <a:spcPct val="15000"/>
              </a:spcBef>
              <a:spcAft>
                <a:spcPct val="15000"/>
              </a:spcAft>
              <a:buFontTx/>
              <a:buNone/>
            </a:pPr>
            <a:r>
              <a:rPr lang="en-US" altLang="en-US" sz="700" i="1" dirty="0">
                <a:solidFill>
                  <a:srgbClr val="FF0000"/>
                </a:solidFill>
              </a:rPr>
              <a:t>*</a:t>
            </a:r>
            <a:r>
              <a:rPr lang="en-US" altLang="en-US" sz="700" i="1" dirty="0"/>
              <a:t>PSN TOP GUN QUARTERS  </a:t>
            </a:r>
          </a:p>
          <a:p>
            <a:pPr lvl="2" eaLnBrk="1" hangingPunct="1">
              <a:lnSpc>
                <a:spcPct val="35000"/>
              </a:lnSpc>
              <a:spcBef>
                <a:spcPct val="15000"/>
              </a:spcBef>
              <a:spcAft>
                <a:spcPct val="15000"/>
              </a:spcAft>
              <a:buFontTx/>
              <a:buNone/>
            </a:pPr>
            <a:endParaRPr lang="en-US" altLang="en-US" sz="700" i="1" dirty="0"/>
          </a:p>
          <a:p>
            <a:pPr lvl="2" eaLnBrk="1" hangingPunct="1">
              <a:lnSpc>
                <a:spcPct val="35000"/>
              </a:lnSpc>
              <a:spcBef>
                <a:spcPct val="15000"/>
              </a:spcBef>
              <a:spcAft>
                <a:spcPct val="15000"/>
              </a:spcAft>
              <a:buFontTx/>
              <a:buNone/>
            </a:pPr>
            <a:r>
              <a:rPr lang="en-US" altLang="en-US" sz="700" i="1" u="sng" dirty="0"/>
              <a:t>2010 Qtrs</a:t>
            </a:r>
            <a:r>
              <a:rPr lang="en-US" altLang="en-US" sz="700" i="1" dirty="0"/>
              <a:t>.</a:t>
            </a:r>
            <a:r>
              <a:rPr lang="en-US" altLang="en-US" sz="700" dirty="0"/>
              <a:t> </a:t>
            </a:r>
            <a:r>
              <a:rPr lang="en-US" altLang="en-US" sz="700" i="1" dirty="0"/>
              <a:t>2</a:t>
            </a:r>
            <a:r>
              <a:rPr lang="en-US" altLang="en-US" sz="700" i="1" baseline="30000" dirty="0"/>
              <a:t>ND</a:t>
            </a:r>
            <a:r>
              <a:rPr lang="en-US" altLang="en-US" sz="700" i="1" dirty="0"/>
              <a:t>, 3</a:t>
            </a:r>
            <a:r>
              <a:rPr lang="en-US" altLang="en-US" sz="700" i="1" baseline="30000" dirty="0"/>
              <a:t>RD</a:t>
            </a:r>
            <a:r>
              <a:rPr lang="en-US" altLang="en-US" sz="700" i="1" dirty="0"/>
              <a:t>, 4</a:t>
            </a:r>
            <a:r>
              <a:rPr lang="en-US" altLang="en-US" sz="700" i="1" baseline="30000" dirty="0"/>
              <a:t>TH</a:t>
            </a:r>
            <a:r>
              <a:rPr lang="en-US" altLang="en-US" sz="700" i="1" dirty="0"/>
              <a:t> </a:t>
            </a:r>
          </a:p>
          <a:p>
            <a:pPr lvl="2" eaLnBrk="1" hangingPunct="1">
              <a:lnSpc>
                <a:spcPct val="35000"/>
              </a:lnSpc>
              <a:spcBef>
                <a:spcPct val="15000"/>
              </a:spcBef>
              <a:spcAft>
                <a:spcPct val="15000"/>
              </a:spcAft>
              <a:buFontTx/>
              <a:buNone/>
            </a:pPr>
            <a:endParaRPr lang="en-US" altLang="en-US" sz="700" i="1" u="sng" dirty="0"/>
          </a:p>
          <a:p>
            <a:pPr lvl="2" eaLnBrk="1" hangingPunct="1">
              <a:lnSpc>
                <a:spcPct val="35000"/>
              </a:lnSpc>
              <a:spcBef>
                <a:spcPct val="15000"/>
              </a:spcBef>
              <a:spcAft>
                <a:spcPct val="15000"/>
              </a:spcAft>
              <a:buFontTx/>
              <a:buNone/>
            </a:pPr>
            <a:r>
              <a:rPr lang="en-US" altLang="en-US" sz="700" i="1" u="sng" dirty="0"/>
              <a:t>2011 QTRS</a:t>
            </a:r>
            <a:r>
              <a:rPr lang="en-US" altLang="en-US" sz="700" i="1" dirty="0"/>
              <a:t> 1</a:t>
            </a:r>
            <a:r>
              <a:rPr lang="en-US" altLang="en-US" sz="700" i="1" baseline="30000" dirty="0"/>
              <a:t>st</a:t>
            </a:r>
            <a:r>
              <a:rPr lang="en-US" altLang="en-US" sz="700" i="1" dirty="0"/>
              <a:t> , 2</a:t>
            </a:r>
            <a:r>
              <a:rPr lang="en-US" altLang="en-US" sz="700" i="1" baseline="30000" dirty="0"/>
              <a:t>ND </a:t>
            </a:r>
            <a:r>
              <a:rPr lang="en-US" altLang="en-US" sz="700" i="1" dirty="0"/>
              <a:t>, 3</a:t>
            </a:r>
            <a:r>
              <a:rPr lang="en-US" altLang="en-US" sz="700" i="1" baseline="30000" dirty="0"/>
              <a:t>rd </a:t>
            </a:r>
          </a:p>
          <a:p>
            <a:pPr lvl="2" eaLnBrk="1" hangingPunct="1">
              <a:lnSpc>
                <a:spcPct val="35000"/>
              </a:lnSpc>
              <a:spcBef>
                <a:spcPct val="15000"/>
              </a:spcBef>
              <a:spcAft>
                <a:spcPct val="15000"/>
              </a:spcAft>
              <a:buFontTx/>
              <a:buNone/>
            </a:pPr>
            <a:endParaRPr lang="en-US" altLang="en-US" sz="700" i="1" u="sng" baseline="30000" dirty="0"/>
          </a:p>
          <a:p>
            <a:pPr lvl="2" eaLnBrk="1" hangingPunct="1">
              <a:lnSpc>
                <a:spcPct val="35000"/>
              </a:lnSpc>
              <a:spcBef>
                <a:spcPct val="15000"/>
              </a:spcBef>
              <a:spcAft>
                <a:spcPct val="15000"/>
              </a:spcAft>
              <a:buFontTx/>
              <a:buNone/>
            </a:pPr>
            <a:r>
              <a:rPr lang="en-US" altLang="en-US" sz="700" i="1" u="sng" dirty="0"/>
              <a:t>2014 QTRS</a:t>
            </a:r>
            <a:r>
              <a:rPr lang="en-US" altLang="en-US" sz="700" i="1" dirty="0"/>
              <a:t> 1</a:t>
            </a:r>
            <a:r>
              <a:rPr lang="en-US" altLang="en-US" sz="700" i="1" baseline="30000" dirty="0"/>
              <a:t>st</a:t>
            </a:r>
            <a:endParaRPr lang="en-US" altLang="en-US" sz="700" i="1" dirty="0"/>
          </a:p>
          <a:p>
            <a:pPr lvl="2" eaLnBrk="1" hangingPunct="1">
              <a:lnSpc>
                <a:spcPct val="35000"/>
              </a:lnSpc>
              <a:spcBef>
                <a:spcPct val="15000"/>
              </a:spcBef>
              <a:spcAft>
                <a:spcPct val="15000"/>
              </a:spcAft>
              <a:buNone/>
            </a:pPr>
            <a:r>
              <a:rPr lang="en-US" altLang="en-US" sz="700" i="1" dirty="0"/>
              <a:t> </a:t>
            </a:r>
            <a:endParaRPr lang="en-US" altLang="en-US" sz="700" i="1" baseline="30000" dirty="0" smtClean="0"/>
          </a:p>
          <a:p>
            <a:pPr lvl="2" eaLnBrk="1" hangingPunct="1">
              <a:lnSpc>
                <a:spcPct val="35000"/>
              </a:lnSpc>
              <a:spcBef>
                <a:spcPct val="15000"/>
              </a:spcBef>
              <a:spcAft>
                <a:spcPct val="15000"/>
              </a:spcAft>
              <a:buNone/>
            </a:pPr>
            <a:r>
              <a:rPr lang="en-US" altLang="en-US" sz="700" i="1" u="sng" dirty="0" smtClean="0"/>
              <a:t>2016 </a:t>
            </a:r>
            <a:r>
              <a:rPr lang="en-US" altLang="en-US" sz="700" i="1" u="sng" dirty="0"/>
              <a:t>QTRS</a:t>
            </a:r>
            <a:r>
              <a:rPr lang="en-US" altLang="en-US" sz="700" i="1" dirty="0"/>
              <a:t> </a:t>
            </a:r>
            <a:r>
              <a:rPr lang="en-US" altLang="en-US" sz="700" i="1" dirty="0" smtClean="0"/>
              <a:t> </a:t>
            </a:r>
            <a:r>
              <a:rPr lang="en-US" altLang="en-US" sz="700" i="1" dirty="0"/>
              <a:t>4</a:t>
            </a:r>
            <a:r>
              <a:rPr lang="en-US" altLang="en-US" sz="700" i="1" baseline="30000" dirty="0"/>
              <a:t>TH</a:t>
            </a:r>
            <a:r>
              <a:rPr lang="en-US" altLang="en-US" sz="700" i="1" dirty="0"/>
              <a:t> </a:t>
            </a:r>
          </a:p>
          <a:p>
            <a:pPr eaLnBrk="1" hangingPunct="1">
              <a:lnSpc>
                <a:spcPct val="35000"/>
              </a:lnSpc>
              <a:spcBef>
                <a:spcPct val="0"/>
              </a:spcBef>
              <a:buFontTx/>
              <a:buNone/>
            </a:pPr>
            <a:r>
              <a:rPr lang="en-US" altLang="en-US" sz="700" dirty="0" smtClean="0"/>
              <a:t>   </a:t>
            </a:r>
            <a:endParaRPr lang="en-US" altLang="en-US" sz="700" dirty="0"/>
          </a:p>
        </p:txBody>
      </p:sp>
      <p:sp>
        <p:nvSpPr>
          <p:cNvPr id="41" name="Rectangle 40"/>
          <p:cNvSpPr/>
          <p:nvPr/>
        </p:nvSpPr>
        <p:spPr>
          <a:xfrm>
            <a:off x="6997264" y="4967780"/>
            <a:ext cx="666750" cy="461962"/>
          </a:xfrm>
          <a:prstGeom prst="rect">
            <a:avLst/>
          </a:prstGeom>
        </p:spPr>
        <p:txBody>
          <a:bodyPr>
            <a:spAutoFit/>
          </a:bodyPr>
          <a:lstStyle/>
          <a:p>
            <a:pPr marL="0" lvl="2" algn="ctr">
              <a:spcBef>
                <a:spcPct val="15000"/>
              </a:spcBef>
              <a:spcAft>
                <a:spcPct val="15000"/>
              </a:spcAft>
              <a:buClr>
                <a:srgbClr val="0000FF"/>
              </a:buClr>
              <a:buSzPct val="105000"/>
              <a:defRPr/>
            </a:pPr>
            <a:r>
              <a:rPr lang="en-US" sz="1200" b="1" dirty="0" smtClean="0">
                <a:solidFill>
                  <a:schemeClr val="accent6"/>
                </a:solidFill>
                <a:latin typeface="Open Sans" panose="020B0604020202020204" charset="0"/>
                <a:ea typeface="Open Sans" panose="020B0604020202020204" charset="0"/>
                <a:cs typeface="Open Sans" panose="020B0604020202020204" charset="0"/>
              </a:rPr>
              <a:t>8 </a:t>
            </a:r>
            <a:r>
              <a:rPr lang="en-US" sz="1200" dirty="0">
                <a:solidFill>
                  <a:schemeClr val="accent6"/>
                </a:solidFill>
                <a:latin typeface="Open Sans" panose="020B0604020202020204" charset="0"/>
                <a:ea typeface="Open Sans" panose="020B0604020202020204" charset="0"/>
                <a:cs typeface="Open Sans" panose="020B0604020202020204" charset="0"/>
              </a:rPr>
              <a:t>TIMES</a:t>
            </a:r>
          </a:p>
        </p:txBody>
      </p:sp>
      <p:sp>
        <p:nvSpPr>
          <p:cNvPr id="42" name="Text Box 4"/>
          <p:cNvSpPr txBox="1">
            <a:spLocks noChangeArrowheads="1"/>
          </p:cNvSpPr>
          <p:nvPr/>
        </p:nvSpPr>
        <p:spPr bwMode="auto">
          <a:xfrm>
            <a:off x="1099867" y="5862673"/>
            <a:ext cx="3103094" cy="2000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700" b="0" dirty="0" smtClean="0"/>
              <a:t>* BENCHMARK = Bloomberg Barclays 5-year Muni Bond index</a:t>
            </a:r>
            <a:r>
              <a:rPr lang="en-US" sz="600" b="0" dirty="0"/>
              <a:t>.</a:t>
            </a:r>
            <a:r>
              <a:rPr lang="en-US" sz="600" dirty="0"/>
              <a:t> </a:t>
            </a:r>
            <a:endParaRPr lang="en-US" sz="600" b="0" dirty="0"/>
          </a:p>
        </p:txBody>
      </p:sp>
      <p:sp>
        <p:nvSpPr>
          <p:cNvPr id="4" name="Rectangle 3"/>
          <p:cNvSpPr/>
          <p:nvPr/>
        </p:nvSpPr>
        <p:spPr>
          <a:xfrm>
            <a:off x="410672" y="5477580"/>
            <a:ext cx="1943161" cy="200055"/>
          </a:xfrm>
          <a:prstGeom prst="rect">
            <a:avLst/>
          </a:prstGeom>
        </p:spPr>
        <p:txBody>
          <a:bodyPr wrap="none">
            <a:spAutoFit/>
          </a:bodyPr>
          <a:lstStyle/>
          <a:p>
            <a:r>
              <a:rPr lang="en-US" sz="700" b="0" dirty="0"/>
              <a:t>HGIS inception 02/01/2007 thru </a:t>
            </a:r>
            <a:r>
              <a:rPr lang="en-US" sz="700" b="0" dirty="0" smtClean="0"/>
              <a:t>12/31/2017 </a:t>
            </a:r>
            <a:endParaRPr lang="en-US" sz="700" dirty="0"/>
          </a:p>
        </p:txBody>
      </p:sp>
    </p:spTree>
    <p:extLst>
      <p:ext uri="{BB962C8B-B14F-4D97-AF65-F5344CB8AC3E}">
        <p14:creationId xmlns:p14="http://schemas.microsoft.com/office/powerpoint/2010/main" val="1013897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9" name="Line 1243"/>
          <p:cNvSpPr>
            <a:spLocks noChangeShapeType="1"/>
          </p:cNvSpPr>
          <p:nvPr/>
        </p:nvSpPr>
        <p:spPr bwMode="auto">
          <a:xfrm>
            <a:off x="0" y="0"/>
            <a:ext cx="914400" cy="0"/>
          </a:xfrm>
          <a:prstGeom prst="line">
            <a:avLst/>
          </a:prstGeom>
          <a:noFill/>
          <a:ln w="0">
            <a:solidFill>
              <a:srgbClr val="FB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25" name="Line 1209"/>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50178" name="Rectangle 1026"/>
          <p:cNvSpPr>
            <a:spLocks noGrp="1" noChangeArrowheads="1"/>
          </p:cNvSpPr>
          <p:nvPr>
            <p:ph type="title" sz="quarter"/>
          </p:nvPr>
        </p:nvSpPr>
        <p:spPr>
          <a:xfrm>
            <a:off x="253042" y="533400"/>
            <a:ext cx="8458200" cy="762000"/>
          </a:xfrm>
        </p:spPr>
        <p:txBody>
          <a:bodyPr/>
          <a:lstStyle/>
          <a:p>
            <a:pPr algn="l"/>
            <a:r>
              <a:rPr lang="en-US" sz="1800" dirty="0">
                <a:effectLst>
                  <a:outerShdw blurRad="38100" dist="38100" dir="2700000" algn="tl">
                    <a:srgbClr val="C0C0C0"/>
                  </a:outerShdw>
                </a:effectLst>
              </a:rPr>
              <a:t> 	    </a:t>
            </a:r>
            <a:r>
              <a:rPr lang="en-US" sz="1800" dirty="0" smtClean="0">
                <a:effectLst>
                  <a:outerShdw blurRad="38100" dist="38100" dir="2700000" algn="tl">
                    <a:srgbClr val="C0C0C0"/>
                  </a:outerShdw>
                </a:effectLst>
              </a:rPr>
              <a:t>        </a:t>
            </a:r>
            <a:r>
              <a:rPr lang="en-US" dirty="0" smtClean="0">
                <a:latin typeface="+mn-lt"/>
              </a:rPr>
              <a:t>Comparing </a:t>
            </a:r>
            <a:r>
              <a:rPr lang="en-US" dirty="0">
                <a:latin typeface="+mn-lt"/>
              </a:rPr>
              <a:t>Tax-Exempt Investment Strategies                     </a:t>
            </a:r>
            <a:r>
              <a:rPr lang="en-US" dirty="0">
                <a:effectLst>
                  <a:outerShdw blurRad="38100" dist="38100" dir="2700000" algn="tl">
                    <a:srgbClr val="C0C0C0"/>
                  </a:outerShdw>
                </a:effectLst>
                <a:latin typeface="+mn-lt"/>
              </a:rPr>
              <a:t>		              </a:t>
            </a:r>
            <a:r>
              <a:rPr lang="en-US" dirty="0">
                <a:solidFill>
                  <a:srgbClr val="0000FF"/>
                </a:solidFill>
                <a:latin typeface="+mn-lt"/>
              </a:rPr>
              <a:t> </a:t>
            </a:r>
            <a:r>
              <a:rPr lang="en-US" dirty="0">
                <a:effectLst>
                  <a:outerShdw blurRad="38100" dist="38100" dir="2700000" algn="tl">
                    <a:srgbClr val="C0C0C0"/>
                  </a:outerShdw>
                </a:effectLst>
                <a:latin typeface="+mn-lt"/>
              </a:rPr>
              <a:t>		</a:t>
            </a:r>
          </a:p>
        </p:txBody>
      </p:sp>
      <p:sp>
        <p:nvSpPr>
          <p:cNvPr id="61626" name="Line 1210"/>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27" name="Line 1211"/>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50180" name="AutoShape 1028"/>
          <p:cNvSpPr>
            <a:spLocks noChangeArrowheads="1"/>
          </p:cNvSpPr>
          <p:nvPr/>
        </p:nvSpPr>
        <p:spPr bwMode="auto">
          <a:xfrm>
            <a:off x="6248400" y="4191000"/>
            <a:ext cx="976313" cy="485775"/>
          </a:xfrm>
          <a:prstGeom prst="rightArrow">
            <a:avLst>
              <a:gd name="adj1" fmla="val 50000"/>
              <a:gd name="adj2" fmla="val 50245"/>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1" name="AutoShape 1029"/>
          <p:cNvSpPr>
            <a:spLocks noChangeArrowheads="1"/>
          </p:cNvSpPr>
          <p:nvPr/>
        </p:nvSpPr>
        <p:spPr bwMode="auto">
          <a:xfrm>
            <a:off x="6172200" y="3962400"/>
            <a:ext cx="533400" cy="457200"/>
          </a:xfrm>
          <a:prstGeom prst="rightArrow">
            <a:avLst>
              <a:gd name="adj1" fmla="val 50000"/>
              <a:gd name="adj2" fmla="val 291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lnSpc>
                <a:spcPct val="85000"/>
              </a:lnSpc>
              <a:spcBef>
                <a:spcPct val="60000"/>
              </a:spcBef>
              <a:buFont typeface="Wingdings" pitchFamily="2" charset="2"/>
              <a:buChar char="Ø"/>
            </a:pPr>
            <a:endParaRPr lang="en-US" sz="3600" b="0">
              <a:solidFill>
                <a:srgbClr val="FFCC00"/>
              </a:solidFill>
              <a:effectLst>
                <a:outerShdw blurRad="38100" dist="38100" dir="2700000" algn="tl">
                  <a:srgbClr val="C0C0C0"/>
                </a:outerShdw>
              </a:effectLst>
              <a:latin typeface="Times New Roman" pitchFamily="18" charset="0"/>
            </a:endParaRPr>
          </a:p>
        </p:txBody>
      </p:sp>
      <p:sp>
        <p:nvSpPr>
          <p:cNvPr id="61628" name="Line 1212"/>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29" name="Line 1213"/>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30" name="Line 1214"/>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574" name="Text Box 1158"/>
          <p:cNvSpPr txBox="1">
            <a:spLocks noChangeArrowheads="1"/>
          </p:cNvSpPr>
          <p:nvPr/>
        </p:nvSpPr>
        <p:spPr bwMode="auto">
          <a:xfrm>
            <a:off x="4724400" y="4724400"/>
            <a:ext cx="130175"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tabLst>
                <a:tab pos="342900" algn="r"/>
              </a:tabLst>
              <a:defRPr sz="2400">
                <a:solidFill>
                  <a:schemeClr val="tx1"/>
                </a:solidFill>
                <a:latin typeface="Times New Roman" pitchFamily="18" charset="0"/>
              </a:defRPr>
            </a:lvl1pPr>
            <a:lvl2pPr>
              <a:tabLst>
                <a:tab pos="342900" algn="r"/>
              </a:tabLst>
              <a:defRPr sz="2400">
                <a:solidFill>
                  <a:schemeClr val="tx1"/>
                </a:solidFill>
                <a:latin typeface="Times New Roman" pitchFamily="18" charset="0"/>
              </a:defRPr>
            </a:lvl2pPr>
            <a:lvl3pPr>
              <a:tabLst>
                <a:tab pos="342900" algn="r"/>
              </a:tabLst>
              <a:defRPr sz="2400">
                <a:solidFill>
                  <a:schemeClr val="tx1"/>
                </a:solidFill>
                <a:latin typeface="Times New Roman" pitchFamily="18" charset="0"/>
              </a:defRPr>
            </a:lvl3pPr>
            <a:lvl4pPr>
              <a:tabLst>
                <a:tab pos="342900" algn="r"/>
              </a:tabLst>
              <a:defRPr sz="2400">
                <a:solidFill>
                  <a:schemeClr val="tx1"/>
                </a:solidFill>
                <a:latin typeface="Times New Roman" pitchFamily="18" charset="0"/>
              </a:defRPr>
            </a:lvl4pPr>
            <a:lvl5pPr>
              <a:tabLst>
                <a:tab pos="342900" algn="r"/>
              </a:tabLst>
              <a:defRPr sz="2400">
                <a:solidFill>
                  <a:schemeClr val="tx1"/>
                </a:solidFill>
                <a:latin typeface="Times New Roman" pitchFamily="18" charset="0"/>
              </a:defRPr>
            </a:lvl5pPr>
            <a:lvl6pPr fontAlgn="base">
              <a:spcBef>
                <a:spcPct val="0"/>
              </a:spcBef>
              <a:spcAft>
                <a:spcPct val="0"/>
              </a:spcAft>
              <a:tabLst>
                <a:tab pos="342900" algn="r"/>
              </a:tabLst>
              <a:defRPr sz="2400">
                <a:solidFill>
                  <a:schemeClr val="tx1"/>
                </a:solidFill>
                <a:latin typeface="Times New Roman" pitchFamily="18" charset="0"/>
              </a:defRPr>
            </a:lvl6pPr>
            <a:lvl7pPr fontAlgn="base">
              <a:spcBef>
                <a:spcPct val="0"/>
              </a:spcBef>
              <a:spcAft>
                <a:spcPct val="0"/>
              </a:spcAft>
              <a:tabLst>
                <a:tab pos="342900" algn="r"/>
              </a:tabLst>
              <a:defRPr sz="2400">
                <a:solidFill>
                  <a:schemeClr val="tx1"/>
                </a:solidFill>
                <a:latin typeface="Times New Roman" pitchFamily="18" charset="0"/>
              </a:defRPr>
            </a:lvl7pPr>
            <a:lvl8pPr fontAlgn="base">
              <a:spcBef>
                <a:spcPct val="0"/>
              </a:spcBef>
              <a:spcAft>
                <a:spcPct val="0"/>
              </a:spcAft>
              <a:tabLst>
                <a:tab pos="342900" algn="r"/>
              </a:tabLst>
              <a:defRPr sz="2400">
                <a:solidFill>
                  <a:schemeClr val="tx1"/>
                </a:solidFill>
                <a:latin typeface="Times New Roman" pitchFamily="18" charset="0"/>
              </a:defRPr>
            </a:lvl8pPr>
            <a:lvl9pPr fontAlgn="base">
              <a:spcBef>
                <a:spcPct val="0"/>
              </a:spcBef>
              <a:spcAft>
                <a:spcPct val="0"/>
              </a:spcAft>
              <a:tabLst>
                <a:tab pos="342900" algn="r"/>
              </a:tabLst>
              <a:defRPr sz="2400">
                <a:solidFill>
                  <a:schemeClr val="tx1"/>
                </a:solidFill>
                <a:latin typeface="Times New Roman" pitchFamily="18" charset="0"/>
              </a:defRPr>
            </a:lvl9pPr>
          </a:lstStyle>
          <a:p>
            <a:pPr eaLnBrk="1" hangingPunct="1">
              <a:lnSpc>
                <a:spcPct val="85000"/>
              </a:lnSpc>
              <a:spcBef>
                <a:spcPct val="50000"/>
              </a:spcBef>
              <a:buFont typeface="Wingdings" pitchFamily="2" charset="2"/>
              <a:buChar char="Ø"/>
            </a:pPr>
            <a:endParaRPr lang="en-US" sz="3600" b="0" dirty="0">
              <a:solidFill>
                <a:srgbClr val="FFCC00"/>
              </a:solidFill>
              <a:effectLst>
                <a:outerShdw blurRad="38100" dist="38100" dir="2700000" algn="tl">
                  <a:srgbClr val="C0C0C0"/>
                </a:outerShdw>
              </a:effectLst>
            </a:endParaRPr>
          </a:p>
        </p:txBody>
      </p:sp>
      <p:sp>
        <p:nvSpPr>
          <p:cNvPr id="61631" name="Line 1215"/>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32" name="Line 1216"/>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33" name="Line 1217"/>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578" name="Rectangle 1162"/>
          <p:cNvSpPr>
            <a:spLocks noChangeArrowheads="1"/>
          </p:cNvSpPr>
          <p:nvPr/>
        </p:nvSpPr>
        <p:spPr bwMode="auto">
          <a:xfrm rot="40236108">
            <a:off x="4802187" y="2360613"/>
            <a:ext cx="804863"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342900" indent="-342900" eaLnBrk="1" hangingPunct="1">
              <a:lnSpc>
                <a:spcPct val="85000"/>
              </a:lnSpc>
              <a:spcBef>
                <a:spcPct val="50000"/>
              </a:spcBef>
              <a:buFont typeface="Wingdings" pitchFamily="2" charset="2"/>
              <a:buNone/>
              <a:tabLst>
                <a:tab pos="342900" algn="r"/>
              </a:tabLst>
            </a:pPr>
            <a:r>
              <a:rPr lang="en-US" sz="2000" b="0" dirty="0">
                <a:solidFill>
                  <a:schemeClr val="bg1"/>
                </a:solidFill>
                <a:latin typeface="Times New Roman" pitchFamily="18" charset="0"/>
              </a:rPr>
              <a:t>Alpha</a:t>
            </a:r>
          </a:p>
        </p:txBody>
      </p:sp>
      <p:sp>
        <p:nvSpPr>
          <p:cNvPr id="61634" name="Line 1218"/>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35" name="Line 1219"/>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582" name="Rectangle 1166"/>
          <p:cNvSpPr>
            <a:spLocks noChangeArrowheads="1"/>
          </p:cNvSpPr>
          <p:nvPr/>
        </p:nvSpPr>
        <p:spPr bwMode="auto">
          <a:xfrm>
            <a:off x="-152400" y="1966614"/>
            <a:ext cx="35052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eaLnBrk="1" hangingPunct="1">
              <a:lnSpc>
                <a:spcPct val="85000"/>
              </a:lnSpc>
              <a:spcBef>
                <a:spcPct val="60000"/>
              </a:spcBef>
              <a:buFont typeface="Wingdings" pitchFamily="2" charset="2"/>
              <a:buNone/>
              <a:tabLst>
                <a:tab pos="342900" algn="r"/>
              </a:tabLst>
            </a:pPr>
            <a:r>
              <a:rPr lang="en-US" sz="1400" b="0" dirty="0" smtClean="0">
                <a:latin typeface="Times New Roman" pitchFamily="18" charset="0"/>
              </a:rPr>
              <a:t>		1-Concentrates on tax-exempt 	interest income 	</a:t>
            </a:r>
          </a:p>
          <a:p>
            <a:pPr marL="342900" indent="-342900" eaLnBrk="1" hangingPunct="1">
              <a:lnSpc>
                <a:spcPct val="85000"/>
              </a:lnSpc>
              <a:spcBef>
                <a:spcPct val="60000"/>
              </a:spcBef>
              <a:buFont typeface="Wingdings" pitchFamily="2" charset="2"/>
              <a:buNone/>
              <a:tabLst>
                <a:tab pos="342900" algn="r"/>
              </a:tabLst>
            </a:pPr>
            <a:r>
              <a:rPr lang="en-US" sz="1400" b="0" dirty="0">
                <a:latin typeface="Times New Roman" pitchFamily="18" charset="0"/>
              </a:rPr>
              <a:t>	</a:t>
            </a:r>
            <a:r>
              <a:rPr lang="en-US" sz="1400" b="0" dirty="0" smtClean="0">
                <a:latin typeface="Times New Roman" pitchFamily="18" charset="0"/>
              </a:rPr>
              <a:t>	2-Managed tax-efficiently, 	limited in realizing market 	opportunities that can add 	value above market returns</a:t>
            </a:r>
          </a:p>
          <a:p>
            <a:pPr marL="342900" indent="-342900" eaLnBrk="1" hangingPunct="1">
              <a:lnSpc>
                <a:spcPct val="85000"/>
              </a:lnSpc>
              <a:spcBef>
                <a:spcPct val="60000"/>
              </a:spcBef>
              <a:buFont typeface="Wingdings" pitchFamily="2" charset="2"/>
              <a:buNone/>
              <a:tabLst>
                <a:tab pos="342900" algn="r"/>
              </a:tabLst>
            </a:pPr>
            <a:r>
              <a:rPr lang="en-US" sz="1400" b="0" dirty="0">
                <a:solidFill>
                  <a:srgbClr val="FF0000"/>
                </a:solidFill>
                <a:latin typeface="Times New Roman" pitchFamily="18" charset="0"/>
              </a:rPr>
              <a:t>	</a:t>
            </a:r>
            <a:r>
              <a:rPr lang="en-US" sz="1400" b="0" dirty="0" smtClean="0">
                <a:solidFill>
                  <a:srgbClr val="FF0000"/>
                </a:solidFill>
                <a:latin typeface="Times New Roman" pitchFamily="18" charset="0"/>
              </a:rPr>
              <a:t>	</a:t>
            </a:r>
            <a:r>
              <a:rPr lang="en-US" sz="1400" b="0" dirty="0" smtClean="0">
                <a:solidFill>
                  <a:srgbClr val="993300"/>
                </a:solidFill>
                <a:latin typeface="Times New Roman" pitchFamily="18" charset="0"/>
              </a:rPr>
              <a:t>END RESULT: </a:t>
            </a:r>
            <a:r>
              <a:rPr lang="en-US" sz="1400" b="0" dirty="0" smtClean="0">
                <a:latin typeface="Times New Roman" pitchFamily="18" charset="0"/>
              </a:rPr>
              <a:t>Tax-free 	income 	stream</a:t>
            </a:r>
            <a:endParaRPr lang="en-US" sz="1400" b="0" dirty="0">
              <a:solidFill>
                <a:srgbClr val="FF0000"/>
              </a:solidFill>
              <a:latin typeface="Times New Roman" pitchFamily="18" charset="0"/>
            </a:endParaRPr>
          </a:p>
        </p:txBody>
      </p:sp>
      <p:sp>
        <p:nvSpPr>
          <p:cNvPr id="61636" name="Line 1220"/>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583" name="Line 1167"/>
          <p:cNvSpPr>
            <a:spLocks noChangeShapeType="1"/>
          </p:cNvSpPr>
          <p:nvPr/>
        </p:nvSpPr>
        <p:spPr bwMode="auto">
          <a:xfrm>
            <a:off x="1828800" y="3691892"/>
            <a:ext cx="1828800" cy="1794508"/>
          </a:xfrm>
          <a:prstGeom prst="line">
            <a:avLst/>
          </a:prstGeom>
          <a:ln w="12700" cap="sq">
            <a:round/>
            <a:headEnd type="none"/>
            <a:tailEnd type="stealth" w="lg" len="lg"/>
          </a:ln>
          <a:extLst/>
        </p:spPr>
        <p:style>
          <a:lnRef idx="2">
            <a:schemeClr val="dk1"/>
          </a:lnRef>
          <a:fillRef idx="0">
            <a:schemeClr val="dk1"/>
          </a:fillRef>
          <a:effectRef idx="1">
            <a:schemeClr val="dk1"/>
          </a:effectRef>
          <a:fontRef idx="minor">
            <a:schemeClr val="tx1"/>
          </a:fontRef>
        </p:style>
        <p:txBody>
          <a:bodyPr wrap="none"/>
          <a:lstStyle/>
          <a:p>
            <a:endParaRPr lang="en-US"/>
          </a:p>
        </p:txBody>
      </p:sp>
      <p:sp>
        <p:nvSpPr>
          <p:cNvPr id="61637" name="Line 1221"/>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588" name="Text Box 1172"/>
          <p:cNvSpPr txBox="1">
            <a:spLocks noChangeArrowheads="1"/>
          </p:cNvSpPr>
          <p:nvPr/>
        </p:nvSpPr>
        <p:spPr bwMode="auto">
          <a:xfrm>
            <a:off x="685800" y="1447800"/>
            <a:ext cx="2971800"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a:solidFill>
                  <a:srgbClr val="993300"/>
                </a:solidFill>
              </a:rPr>
              <a:t>Passive Management </a:t>
            </a:r>
            <a:r>
              <a:rPr lang="en-US" sz="900" dirty="0">
                <a:solidFill>
                  <a:srgbClr val="993300"/>
                </a:solidFill>
              </a:rPr>
              <a:t>“buy and hold”</a:t>
            </a:r>
          </a:p>
        </p:txBody>
      </p:sp>
      <p:sp>
        <p:nvSpPr>
          <p:cNvPr id="61638" name="Line 1222"/>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590" name="Text Box 1174"/>
          <p:cNvSpPr txBox="1">
            <a:spLocks noChangeArrowheads="1"/>
          </p:cNvSpPr>
          <p:nvPr/>
        </p:nvSpPr>
        <p:spPr bwMode="auto">
          <a:xfrm>
            <a:off x="6543406" y="1509064"/>
            <a:ext cx="2341802" cy="30777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400" dirty="0" smtClean="0"/>
              <a:t>HGIS Active </a:t>
            </a:r>
            <a:r>
              <a:rPr lang="en-US" sz="1400" dirty="0"/>
              <a:t>Management</a:t>
            </a:r>
          </a:p>
        </p:txBody>
      </p:sp>
      <p:sp>
        <p:nvSpPr>
          <p:cNvPr id="61639" name="Line 1223"/>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40" name="Line 1224"/>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41" name="Line 1225"/>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593" name="AutoShape 1177"/>
          <p:cNvSpPr>
            <a:spLocks/>
          </p:cNvSpPr>
          <p:nvPr/>
        </p:nvSpPr>
        <p:spPr bwMode="auto">
          <a:xfrm>
            <a:off x="6172200" y="1295400"/>
            <a:ext cx="228600" cy="5072711"/>
          </a:xfrm>
          <a:prstGeom prst="rightBrace">
            <a:avLst>
              <a:gd name="adj1" fmla="val 102778"/>
              <a:gd name="adj2" fmla="val 50000"/>
            </a:avLst>
          </a:prstGeom>
          <a:ln>
            <a:headEnd/>
            <a:tailEnd/>
          </a:ln>
          <a:extLst/>
        </p:spPr>
        <p:style>
          <a:lnRef idx="2">
            <a:schemeClr val="accent2"/>
          </a:lnRef>
          <a:fillRef idx="0">
            <a:schemeClr val="accent2"/>
          </a:fillRef>
          <a:effectRef idx="1">
            <a:schemeClr val="accent2"/>
          </a:effectRef>
          <a:fontRef idx="minor">
            <a:schemeClr val="tx1"/>
          </a:fontRef>
        </p:style>
        <p:txBody>
          <a:bodyPr wrap="none" anchor="ctr"/>
          <a:lstStyle/>
          <a:p>
            <a:endParaRPr lang="en-US"/>
          </a:p>
        </p:txBody>
      </p:sp>
      <p:sp>
        <p:nvSpPr>
          <p:cNvPr id="61642" name="Line 1226"/>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43" name="Line 1227"/>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597" name="Line 1181"/>
          <p:cNvSpPr>
            <a:spLocks noChangeShapeType="1"/>
          </p:cNvSpPr>
          <p:nvPr/>
        </p:nvSpPr>
        <p:spPr bwMode="auto">
          <a:xfrm flipH="1" flipV="1">
            <a:off x="6438900" y="4053471"/>
            <a:ext cx="191508" cy="562027"/>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644" name="Line 1228"/>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45" name="Line 1229"/>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46" name="Line 1230"/>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47" name="Line 1231"/>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48" name="Line 1232"/>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49" name="Line 1233"/>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50" name="Line 1234"/>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51" name="Line 1235"/>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52" name="Line 1236"/>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53" name="Line 1237"/>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54" name="Line 1238"/>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55" name="Line 1239"/>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56" name="Line 1240"/>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57" name="Line 1241"/>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61658" name="Line 1242"/>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7" name="TextBox 6"/>
          <p:cNvSpPr txBox="1"/>
          <p:nvPr/>
        </p:nvSpPr>
        <p:spPr>
          <a:xfrm>
            <a:off x="6630408" y="1926252"/>
            <a:ext cx="2284992" cy="3754874"/>
          </a:xfrm>
          <a:prstGeom prst="rect">
            <a:avLst/>
          </a:prstGeom>
          <a:noFill/>
        </p:spPr>
        <p:txBody>
          <a:bodyPr wrap="square" rtlCol="0">
            <a:spAutoFit/>
          </a:bodyPr>
          <a:lstStyle/>
          <a:p>
            <a:r>
              <a:rPr lang="en-US" sz="1400" b="0" dirty="0" smtClean="0">
                <a:latin typeface="Times New Roman" pitchFamily="18" charset="0"/>
                <a:cs typeface="Times New Roman" pitchFamily="18" charset="0"/>
              </a:rPr>
              <a:t>1-Concentrates on maximizing total-return through active duration management</a:t>
            </a:r>
            <a:r>
              <a:rPr lang="en-US" sz="1400" b="0" dirty="0">
                <a:latin typeface="Times New Roman" pitchFamily="18" charset="0"/>
                <a:cs typeface="Times New Roman" pitchFamily="18" charset="0"/>
              </a:rPr>
              <a:t>. </a:t>
            </a:r>
            <a:endParaRPr lang="en-US" sz="1400" b="0" dirty="0" smtClean="0">
              <a:latin typeface="Times New Roman" pitchFamily="18" charset="0"/>
              <a:cs typeface="Times New Roman" pitchFamily="18" charset="0"/>
            </a:endParaRPr>
          </a:p>
          <a:p>
            <a:endParaRPr lang="en-US" sz="1400" b="0" dirty="0" smtClean="0">
              <a:latin typeface="Times New Roman" pitchFamily="18" charset="0"/>
              <a:cs typeface="Times New Roman" pitchFamily="18" charset="0"/>
            </a:endParaRPr>
          </a:p>
          <a:p>
            <a:r>
              <a:rPr lang="en-US" sz="1400" b="0" dirty="0" smtClean="0">
                <a:latin typeface="Times New Roman" pitchFamily="18" charset="0"/>
                <a:cs typeface="Times New Roman" pitchFamily="18" charset="0"/>
              </a:rPr>
              <a:t>2-Portfolio managed optimally, adding value by taking advantage of the pricing inefficiencies and curve value opportunities in the sector. </a:t>
            </a:r>
          </a:p>
          <a:p>
            <a:endParaRPr lang="en-US" sz="1400" b="0" dirty="0" smtClean="0">
              <a:solidFill>
                <a:srgbClr val="FF0000"/>
              </a:solidFill>
              <a:latin typeface="Times New Roman" pitchFamily="18" charset="0"/>
              <a:cs typeface="Times New Roman" pitchFamily="18" charset="0"/>
            </a:endParaRPr>
          </a:p>
          <a:p>
            <a:r>
              <a:rPr lang="en-US" sz="1400" b="0" dirty="0" smtClean="0">
                <a:solidFill>
                  <a:srgbClr val="993300"/>
                </a:solidFill>
                <a:latin typeface="Times New Roman" pitchFamily="18" charset="0"/>
                <a:cs typeface="Times New Roman" pitchFamily="18" charset="0"/>
              </a:rPr>
              <a:t>END RESULT: </a:t>
            </a:r>
            <a:r>
              <a:rPr lang="en-US" sz="1400" b="0" dirty="0">
                <a:latin typeface="Times New Roman" pitchFamily="18" charset="0"/>
              </a:rPr>
              <a:t>Tax-free </a:t>
            </a:r>
            <a:r>
              <a:rPr lang="en-US" sz="1400" b="0" dirty="0" smtClean="0">
                <a:latin typeface="Times New Roman" pitchFamily="18" charset="0"/>
              </a:rPr>
              <a:t>income stream, realized price return, </a:t>
            </a:r>
            <a:r>
              <a:rPr lang="en-US" sz="1400" b="0" i="1" dirty="0" smtClean="0">
                <a:latin typeface="Times New Roman" pitchFamily="18" charset="0"/>
              </a:rPr>
              <a:t>controlled risk </a:t>
            </a:r>
            <a:r>
              <a:rPr lang="en-US" sz="1400" b="0" dirty="0" smtClean="0">
                <a:latin typeface="Times New Roman" pitchFamily="18" charset="0"/>
              </a:rPr>
              <a:t>and alpha generation (added value)</a:t>
            </a:r>
            <a:endParaRPr lang="en-US" sz="1400" b="0" dirty="0">
              <a:solidFill>
                <a:srgbClr val="FF0000"/>
              </a:solidFill>
              <a:latin typeface="Times New Roman" pitchFamily="18" charset="0"/>
            </a:endParaRPr>
          </a:p>
        </p:txBody>
      </p:sp>
      <p:sp>
        <p:nvSpPr>
          <p:cNvPr id="62" name="Oval 12"/>
          <p:cNvSpPr>
            <a:spLocks noChangeArrowheads="1"/>
          </p:cNvSpPr>
          <p:nvPr/>
        </p:nvSpPr>
        <p:spPr bwMode="auto">
          <a:xfrm>
            <a:off x="4151615" y="1295861"/>
            <a:ext cx="1778579" cy="1691336"/>
          </a:xfrm>
          <a:prstGeom prst="ellipse">
            <a:avLst/>
          </a:prstGeom>
          <a:gradFill>
            <a:gsLst>
              <a:gs pos="16000">
                <a:srgbClr val="FFFFCC"/>
              </a:gs>
              <a:gs pos="100000">
                <a:srgbClr val="FFFFCC">
                  <a:gamma/>
                  <a:shade val="46275"/>
                  <a:invGamma/>
                </a:srgbClr>
              </a:gs>
            </a:gsLst>
            <a:lin ang="10800000" scaled="1"/>
          </a:gradFill>
          <a:ln w="9525">
            <a:noFill/>
            <a:round/>
            <a:headEnd/>
            <a:tailEnd/>
          </a:ln>
          <a:extLst/>
        </p:spPr>
        <p:txBody>
          <a:bodyPr vert="horz" wrap="none" lIns="91440" tIns="45720" rIns="91440" bIns="45720" numCol="1" anchor="ctr" anchorCtr="0" compatLnSpc="1">
            <a:prstTxWarp prst="textNoShape">
              <a:avLst/>
            </a:prstTxWarp>
          </a:bodyPr>
          <a:lstStyle/>
          <a:p>
            <a:pPr algn="ctr"/>
            <a:endParaRPr lang="en-US" sz="1400" b="0" dirty="0">
              <a:solidFill>
                <a:schemeClr val="bg1"/>
              </a:solidFill>
              <a:latin typeface="+mn-lt"/>
            </a:endParaRPr>
          </a:p>
        </p:txBody>
      </p:sp>
      <p:sp>
        <p:nvSpPr>
          <p:cNvPr id="66" name="Text Box 1194"/>
          <p:cNvSpPr txBox="1">
            <a:spLocks noChangeArrowheads="1"/>
          </p:cNvSpPr>
          <p:nvPr/>
        </p:nvSpPr>
        <p:spPr bwMode="auto">
          <a:xfrm>
            <a:off x="4307101" y="1816841"/>
            <a:ext cx="1638669" cy="461665"/>
          </a:xfrm>
          <a:prstGeom prst="rect">
            <a:avLst/>
          </a:prstGeom>
          <a:noFill/>
          <a:ln>
            <a:noFill/>
          </a:ln>
          <a:effectLst/>
          <a:extLst/>
        </p:spPr>
        <p:txBody>
          <a:bodyPr wrap="square">
            <a:spAutoFit/>
          </a:bodyPr>
          <a:lstStyle/>
          <a:p>
            <a:r>
              <a:rPr lang="en-US" sz="1200" b="0" dirty="0" smtClean="0">
                <a:latin typeface="+mn-lt"/>
              </a:rPr>
              <a:t>Value Added through         Active Management</a:t>
            </a:r>
          </a:p>
        </p:txBody>
      </p:sp>
      <p:sp>
        <p:nvSpPr>
          <p:cNvPr id="67" name="Oval 12"/>
          <p:cNvSpPr>
            <a:spLocks noChangeArrowheads="1"/>
          </p:cNvSpPr>
          <p:nvPr/>
        </p:nvSpPr>
        <p:spPr bwMode="auto">
          <a:xfrm>
            <a:off x="4161393" y="3007081"/>
            <a:ext cx="1778579" cy="1691336"/>
          </a:xfrm>
          <a:prstGeom prst="ellipse">
            <a:avLst/>
          </a:prstGeom>
          <a:solidFill>
            <a:schemeClr val="accent2"/>
          </a:solidFill>
          <a:ln w="9525">
            <a:noFill/>
            <a:round/>
            <a:headEnd/>
            <a:tailEnd/>
          </a:ln>
          <a:extLst/>
        </p:spPr>
        <p:txBody>
          <a:bodyPr vert="horz" wrap="none" lIns="91440" tIns="45720" rIns="91440" bIns="45720" numCol="1" anchor="ctr" anchorCtr="0" compatLnSpc="1">
            <a:prstTxWarp prst="textNoShape">
              <a:avLst/>
            </a:prstTxWarp>
          </a:bodyPr>
          <a:lstStyle/>
          <a:p>
            <a:pPr algn="ctr"/>
            <a:endParaRPr lang="en-US" sz="1400" b="0" dirty="0">
              <a:solidFill>
                <a:schemeClr val="bg1"/>
              </a:solidFill>
              <a:latin typeface="+mn-lt"/>
            </a:endParaRPr>
          </a:p>
        </p:txBody>
      </p:sp>
      <p:sp>
        <p:nvSpPr>
          <p:cNvPr id="70" name="Text Box 1160"/>
          <p:cNvSpPr txBox="1">
            <a:spLocks noChangeArrowheads="1"/>
          </p:cNvSpPr>
          <p:nvPr/>
        </p:nvSpPr>
        <p:spPr bwMode="auto">
          <a:xfrm>
            <a:off x="4299145" y="3639173"/>
            <a:ext cx="1640827" cy="262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tabLst>
                <a:tab pos="342900" algn="r"/>
              </a:tabLst>
              <a:defRPr sz="2400">
                <a:solidFill>
                  <a:schemeClr val="tx1"/>
                </a:solidFill>
                <a:latin typeface="Times New Roman" pitchFamily="18" charset="0"/>
              </a:defRPr>
            </a:lvl1pPr>
            <a:lvl2pPr>
              <a:tabLst>
                <a:tab pos="342900" algn="r"/>
              </a:tabLst>
              <a:defRPr sz="2400">
                <a:solidFill>
                  <a:schemeClr val="tx1"/>
                </a:solidFill>
                <a:latin typeface="Times New Roman" pitchFamily="18" charset="0"/>
              </a:defRPr>
            </a:lvl2pPr>
            <a:lvl3pPr>
              <a:tabLst>
                <a:tab pos="342900" algn="r"/>
              </a:tabLst>
              <a:defRPr sz="2400">
                <a:solidFill>
                  <a:schemeClr val="tx1"/>
                </a:solidFill>
                <a:latin typeface="Times New Roman" pitchFamily="18" charset="0"/>
              </a:defRPr>
            </a:lvl3pPr>
            <a:lvl4pPr>
              <a:tabLst>
                <a:tab pos="342900" algn="r"/>
              </a:tabLst>
              <a:defRPr sz="2400">
                <a:solidFill>
                  <a:schemeClr val="tx1"/>
                </a:solidFill>
                <a:latin typeface="Times New Roman" pitchFamily="18" charset="0"/>
              </a:defRPr>
            </a:lvl4pPr>
            <a:lvl5pPr>
              <a:tabLst>
                <a:tab pos="342900" algn="r"/>
              </a:tabLst>
              <a:defRPr sz="2400">
                <a:solidFill>
                  <a:schemeClr val="tx1"/>
                </a:solidFill>
                <a:latin typeface="Times New Roman" pitchFamily="18" charset="0"/>
              </a:defRPr>
            </a:lvl5pPr>
            <a:lvl6pPr fontAlgn="base">
              <a:spcBef>
                <a:spcPct val="0"/>
              </a:spcBef>
              <a:spcAft>
                <a:spcPct val="0"/>
              </a:spcAft>
              <a:tabLst>
                <a:tab pos="342900" algn="r"/>
              </a:tabLst>
              <a:defRPr sz="2400">
                <a:solidFill>
                  <a:schemeClr val="tx1"/>
                </a:solidFill>
                <a:latin typeface="Times New Roman" pitchFamily="18" charset="0"/>
              </a:defRPr>
            </a:lvl6pPr>
            <a:lvl7pPr fontAlgn="base">
              <a:spcBef>
                <a:spcPct val="0"/>
              </a:spcBef>
              <a:spcAft>
                <a:spcPct val="0"/>
              </a:spcAft>
              <a:tabLst>
                <a:tab pos="342900" algn="r"/>
              </a:tabLst>
              <a:defRPr sz="2400">
                <a:solidFill>
                  <a:schemeClr val="tx1"/>
                </a:solidFill>
                <a:latin typeface="Times New Roman" pitchFamily="18" charset="0"/>
              </a:defRPr>
            </a:lvl7pPr>
            <a:lvl8pPr fontAlgn="base">
              <a:spcBef>
                <a:spcPct val="0"/>
              </a:spcBef>
              <a:spcAft>
                <a:spcPct val="0"/>
              </a:spcAft>
              <a:tabLst>
                <a:tab pos="342900" algn="r"/>
              </a:tabLst>
              <a:defRPr sz="2400">
                <a:solidFill>
                  <a:schemeClr val="tx1"/>
                </a:solidFill>
                <a:latin typeface="Times New Roman" pitchFamily="18" charset="0"/>
              </a:defRPr>
            </a:lvl8pPr>
            <a:lvl9pPr fontAlgn="base">
              <a:spcBef>
                <a:spcPct val="0"/>
              </a:spcBef>
              <a:spcAft>
                <a:spcPct val="0"/>
              </a:spcAft>
              <a:tabLst>
                <a:tab pos="342900" algn="r"/>
              </a:tabLst>
              <a:defRPr sz="2400">
                <a:solidFill>
                  <a:schemeClr val="tx1"/>
                </a:solidFill>
                <a:latin typeface="Times New Roman" pitchFamily="18" charset="0"/>
              </a:defRPr>
            </a:lvl9pPr>
          </a:lstStyle>
          <a:p>
            <a:pPr eaLnBrk="1" hangingPunct="1">
              <a:lnSpc>
                <a:spcPct val="85000"/>
              </a:lnSpc>
              <a:spcBef>
                <a:spcPct val="50000"/>
              </a:spcBef>
              <a:buFont typeface="Wingdings" pitchFamily="2" charset="2"/>
              <a:buNone/>
            </a:pPr>
            <a:r>
              <a:rPr lang="en-US" sz="1300" b="0" dirty="0" smtClean="0">
                <a:solidFill>
                  <a:schemeClr val="bg1"/>
                </a:solidFill>
                <a:latin typeface="+mn-lt"/>
                <a:cs typeface="Arial" panose="020B0604020202020204" pitchFamily="34" charset="0"/>
              </a:rPr>
              <a:t>Market Price </a:t>
            </a:r>
            <a:r>
              <a:rPr lang="en-US" sz="1300" b="0" dirty="0">
                <a:solidFill>
                  <a:schemeClr val="bg1"/>
                </a:solidFill>
                <a:latin typeface="+mn-lt"/>
                <a:cs typeface="Arial" panose="020B0604020202020204" pitchFamily="34" charset="0"/>
              </a:rPr>
              <a:t>R</a:t>
            </a:r>
            <a:r>
              <a:rPr lang="en-US" sz="1300" b="0" dirty="0" smtClean="0">
                <a:solidFill>
                  <a:schemeClr val="bg1"/>
                </a:solidFill>
                <a:latin typeface="+mn-lt"/>
                <a:cs typeface="Arial" panose="020B0604020202020204" pitchFamily="34" charset="0"/>
              </a:rPr>
              <a:t>eturn</a:t>
            </a:r>
            <a:endParaRPr lang="en-US" sz="1300" b="0" dirty="0">
              <a:solidFill>
                <a:schemeClr val="bg1"/>
              </a:solidFill>
              <a:latin typeface="+mn-lt"/>
              <a:cs typeface="Arial" panose="020B0604020202020204" pitchFamily="34" charset="0"/>
            </a:endParaRPr>
          </a:p>
        </p:txBody>
      </p:sp>
      <p:sp>
        <p:nvSpPr>
          <p:cNvPr id="72" name="Oval 12"/>
          <p:cNvSpPr>
            <a:spLocks noChangeArrowheads="1"/>
          </p:cNvSpPr>
          <p:nvPr/>
        </p:nvSpPr>
        <p:spPr bwMode="auto">
          <a:xfrm>
            <a:off x="4161392" y="4727031"/>
            <a:ext cx="1778579" cy="1691336"/>
          </a:xfrm>
          <a:prstGeom prst="ellipse">
            <a:avLst/>
          </a:prstGeom>
          <a:solidFill>
            <a:schemeClr val="tx1"/>
          </a:solidFill>
          <a:ln w="9525">
            <a:noFill/>
            <a:round/>
            <a:headEnd/>
            <a:tailEnd/>
          </a:ln>
          <a:extLst/>
        </p:spPr>
        <p:txBody>
          <a:bodyPr vert="horz" wrap="none" lIns="91440" tIns="45720" rIns="91440" bIns="45720" numCol="1" anchor="ctr" anchorCtr="0" compatLnSpc="1">
            <a:prstTxWarp prst="textNoShape">
              <a:avLst/>
            </a:prstTxWarp>
          </a:bodyPr>
          <a:lstStyle/>
          <a:p>
            <a:pPr algn="ctr"/>
            <a:endParaRPr lang="en-US" sz="1400" b="0" dirty="0">
              <a:solidFill>
                <a:schemeClr val="bg1"/>
              </a:solidFill>
              <a:latin typeface="+mn-lt"/>
            </a:endParaRPr>
          </a:p>
        </p:txBody>
      </p:sp>
      <p:sp>
        <p:nvSpPr>
          <p:cNvPr id="73" name="Text Box 1160"/>
          <p:cNvSpPr txBox="1">
            <a:spLocks noChangeArrowheads="1"/>
          </p:cNvSpPr>
          <p:nvPr/>
        </p:nvSpPr>
        <p:spPr bwMode="auto">
          <a:xfrm>
            <a:off x="4367582" y="5325940"/>
            <a:ext cx="1652218" cy="43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tabLst>
                <a:tab pos="342900" algn="r"/>
              </a:tabLst>
              <a:defRPr sz="2400">
                <a:solidFill>
                  <a:schemeClr val="tx1"/>
                </a:solidFill>
                <a:latin typeface="Times New Roman" pitchFamily="18" charset="0"/>
              </a:defRPr>
            </a:lvl1pPr>
            <a:lvl2pPr>
              <a:tabLst>
                <a:tab pos="342900" algn="r"/>
              </a:tabLst>
              <a:defRPr sz="2400">
                <a:solidFill>
                  <a:schemeClr val="tx1"/>
                </a:solidFill>
                <a:latin typeface="Times New Roman" pitchFamily="18" charset="0"/>
              </a:defRPr>
            </a:lvl2pPr>
            <a:lvl3pPr>
              <a:tabLst>
                <a:tab pos="342900" algn="r"/>
              </a:tabLst>
              <a:defRPr sz="2400">
                <a:solidFill>
                  <a:schemeClr val="tx1"/>
                </a:solidFill>
                <a:latin typeface="Times New Roman" pitchFamily="18" charset="0"/>
              </a:defRPr>
            </a:lvl3pPr>
            <a:lvl4pPr>
              <a:tabLst>
                <a:tab pos="342900" algn="r"/>
              </a:tabLst>
              <a:defRPr sz="2400">
                <a:solidFill>
                  <a:schemeClr val="tx1"/>
                </a:solidFill>
                <a:latin typeface="Times New Roman" pitchFamily="18" charset="0"/>
              </a:defRPr>
            </a:lvl4pPr>
            <a:lvl5pPr>
              <a:tabLst>
                <a:tab pos="342900" algn="r"/>
              </a:tabLst>
              <a:defRPr sz="2400">
                <a:solidFill>
                  <a:schemeClr val="tx1"/>
                </a:solidFill>
                <a:latin typeface="Times New Roman" pitchFamily="18" charset="0"/>
              </a:defRPr>
            </a:lvl5pPr>
            <a:lvl6pPr fontAlgn="base">
              <a:spcBef>
                <a:spcPct val="0"/>
              </a:spcBef>
              <a:spcAft>
                <a:spcPct val="0"/>
              </a:spcAft>
              <a:tabLst>
                <a:tab pos="342900" algn="r"/>
              </a:tabLst>
              <a:defRPr sz="2400">
                <a:solidFill>
                  <a:schemeClr val="tx1"/>
                </a:solidFill>
                <a:latin typeface="Times New Roman" pitchFamily="18" charset="0"/>
              </a:defRPr>
            </a:lvl6pPr>
            <a:lvl7pPr fontAlgn="base">
              <a:spcBef>
                <a:spcPct val="0"/>
              </a:spcBef>
              <a:spcAft>
                <a:spcPct val="0"/>
              </a:spcAft>
              <a:tabLst>
                <a:tab pos="342900" algn="r"/>
              </a:tabLst>
              <a:defRPr sz="2400">
                <a:solidFill>
                  <a:schemeClr val="tx1"/>
                </a:solidFill>
                <a:latin typeface="Times New Roman" pitchFamily="18" charset="0"/>
              </a:defRPr>
            </a:lvl7pPr>
            <a:lvl8pPr fontAlgn="base">
              <a:spcBef>
                <a:spcPct val="0"/>
              </a:spcBef>
              <a:spcAft>
                <a:spcPct val="0"/>
              </a:spcAft>
              <a:tabLst>
                <a:tab pos="342900" algn="r"/>
              </a:tabLst>
              <a:defRPr sz="2400">
                <a:solidFill>
                  <a:schemeClr val="tx1"/>
                </a:solidFill>
                <a:latin typeface="Times New Roman" pitchFamily="18" charset="0"/>
              </a:defRPr>
            </a:lvl8pPr>
            <a:lvl9pPr fontAlgn="base">
              <a:spcBef>
                <a:spcPct val="0"/>
              </a:spcBef>
              <a:spcAft>
                <a:spcPct val="0"/>
              </a:spcAft>
              <a:tabLst>
                <a:tab pos="342900" algn="r"/>
              </a:tabLst>
              <a:defRPr sz="2400">
                <a:solidFill>
                  <a:schemeClr val="tx1"/>
                </a:solidFill>
                <a:latin typeface="Times New Roman" pitchFamily="18" charset="0"/>
              </a:defRPr>
            </a:lvl9pPr>
          </a:lstStyle>
          <a:p>
            <a:pPr eaLnBrk="1" hangingPunct="1">
              <a:lnSpc>
                <a:spcPct val="85000"/>
              </a:lnSpc>
              <a:spcBef>
                <a:spcPct val="50000"/>
              </a:spcBef>
              <a:buFont typeface="Wingdings" pitchFamily="2" charset="2"/>
              <a:buNone/>
            </a:pPr>
            <a:r>
              <a:rPr lang="en-US" sz="1200" b="0" dirty="0" smtClean="0">
                <a:solidFill>
                  <a:schemeClr val="bg1"/>
                </a:solidFill>
                <a:latin typeface="+mn-lt"/>
                <a:cs typeface="Arial" panose="020B0604020202020204" pitchFamily="34" charset="0"/>
              </a:rPr>
              <a:t>  </a:t>
            </a:r>
            <a:r>
              <a:rPr lang="en-US" sz="1300" b="0" dirty="0" smtClean="0">
                <a:solidFill>
                  <a:schemeClr val="bg1"/>
                </a:solidFill>
                <a:latin typeface="+mn-lt"/>
                <a:cs typeface="Arial" panose="020B0604020202020204" pitchFamily="34" charset="0"/>
              </a:rPr>
              <a:t>Tax-free Interest Income</a:t>
            </a:r>
            <a:endParaRPr lang="en-US" sz="1300" b="0" dirty="0">
              <a:solidFill>
                <a:schemeClr val="bg1"/>
              </a:solidFill>
              <a:latin typeface="+mn-lt"/>
              <a:cs typeface="Arial" panose="020B0604020202020204" pitchFamily="34" charset="0"/>
            </a:endParaRPr>
          </a:p>
        </p:txBody>
      </p:sp>
      <p:sp>
        <p:nvSpPr>
          <p:cNvPr id="74" name="AutoShape 1177"/>
          <p:cNvSpPr>
            <a:spLocks/>
          </p:cNvSpPr>
          <p:nvPr/>
        </p:nvSpPr>
        <p:spPr bwMode="auto">
          <a:xfrm rot="10800000">
            <a:off x="3796341" y="4914837"/>
            <a:ext cx="228600" cy="1315723"/>
          </a:xfrm>
          <a:prstGeom prst="rightBrace">
            <a:avLst>
              <a:gd name="adj1" fmla="val 102778"/>
              <a:gd name="adj2" fmla="val 53231"/>
            </a:avLst>
          </a:prstGeom>
          <a:noFill/>
          <a:ln>
            <a:solidFill>
              <a:schemeClr val="tx1"/>
            </a:solidFill>
            <a:headEnd/>
            <a:tailEnd/>
          </a:ln>
          <a:extLst/>
        </p:spPr>
        <p:style>
          <a:lnRef idx="2">
            <a:schemeClr val="accent2"/>
          </a:lnRef>
          <a:fillRef idx="0">
            <a:schemeClr val="accent2"/>
          </a:fillRef>
          <a:effectRef idx="1">
            <a:schemeClr val="accent2"/>
          </a:effectRef>
          <a:fontRef idx="minor">
            <a:schemeClr val="tx1"/>
          </a:fontRef>
        </p:style>
        <p:txBody>
          <a:bodyPr wrap="none" anchor="ctr"/>
          <a:lstStyle/>
          <a:p>
            <a:endParaRPr lang="en-US"/>
          </a:p>
        </p:txBody>
      </p:sp>
    </p:spTree>
    <p:extLst>
      <p:ext uri="{BB962C8B-B14F-4D97-AF65-F5344CB8AC3E}">
        <p14:creationId xmlns:p14="http://schemas.microsoft.com/office/powerpoint/2010/main" val="306673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500"/>
                                        <p:tgtEl>
                                          <p:spTgt spid="6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Effect transition="in" filter="fade">
                                      <p:cBhvr>
                                        <p:cTn id="11" dur="500"/>
                                        <p:tgtEl>
                                          <p:spTgt spid="6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7" grpId="0" animBg="1"/>
      <p:bldP spid="7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a:xfrm>
            <a:off x="1600200" y="381000"/>
            <a:ext cx="6400800" cy="685800"/>
          </a:xfrm>
        </p:spPr>
        <p:txBody>
          <a:bodyPr/>
          <a:lstStyle/>
          <a:p>
            <a:r>
              <a:rPr lang="en-US" dirty="0" smtClean="0"/>
              <a:t>ACTIVE MANAGEMENT RELATIVE TO MARKET BENCHMARKS</a:t>
            </a:r>
            <a:endParaRPr lang="en-US" dirty="0"/>
          </a:p>
        </p:txBody>
      </p:sp>
      <p:pic>
        <p:nvPicPr>
          <p:cNvPr id="352258" name="Picture 2"/>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7848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8"/>
          <p:cNvSpPr txBox="1">
            <a:spLocks noChangeArrowheads="1"/>
          </p:cNvSpPr>
          <p:nvPr/>
        </p:nvSpPr>
        <p:spPr bwMode="auto">
          <a:xfrm>
            <a:off x="1524000" y="5943600"/>
            <a:ext cx="64960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defRPr/>
            </a:pPr>
            <a:r>
              <a:rPr lang="en-US" altLang="en-US" sz="800" dirty="0" smtClean="0"/>
              <a:t>Past Performance is not a forecast of future returns. HGIS inception 02/01/2007</a:t>
            </a:r>
            <a:r>
              <a:rPr lang="en-US" altLang="en-US" sz="700" dirty="0" smtClean="0"/>
              <a:t> </a:t>
            </a:r>
            <a:r>
              <a:rPr lang="en-US" altLang="en-US" sz="800" dirty="0" smtClean="0"/>
              <a:t>through 12/31/2017</a:t>
            </a:r>
            <a:r>
              <a:rPr lang="en-US" altLang="en-US" sz="700" dirty="0" smtClean="0"/>
              <a:t>.  </a:t>
            </a:r>
            <a:r>
              <a:rPr lang="en-US" altLang="en-US" sz="700" dirty="0" smtClean="0">
                <a:latin typeface="+mj-lt"/>
              </a:rPr>
              <a:t>HGIS RETURNS ON CHART ARE </a:t>
            </a:r>
            <a:r>
              <a:rPr lang="en-US" altLang="en-US" sz="700" b="1" dirty="0" smtClean="0">
                <a:latin typeface="+mj-lt"/>
              </a:rPr>
              <a:t>NET-OF-FEES</a:t>
            </a:r>
            <a:r>
              <a:rPr lang="en-US" altLang="en-US" sz="700" dirty="0" smtClean="0">
                <a:latin typeface="+mj-lt"/>
              </a:rPr>
              <a:t> AND INCLUDE ALL DIRECT TRADING EXPENSES.</a:t>
            </a:r>
            <a:r>
              <a:rPr lang="en-US" altLang="en-US" sz="700" dirty="0" smtClean="0">
                <a:latin typeface="+mj-lt"/>
                <a:cs typeface="Times New Roman" pitchFamily="18" charset="0"/>
              </a:rPr>
              <a:t>          PERFORMANCE TRACKRECORD AVAILBLE UPON REQUEST</a:t>
            </a:r>
            <a:endParaRPr lang="en-US" altLang="en-US" sz="700" dirty="0" smtClean="0">
              <a:latin typeface="+mj-lt"/>
            </a:endParaRPr>
          </a:p>
        </p:txBody>
      </p:sp>
    </p:spTree>
    <p:extLst>
      <p:ext uri="{BB962C8B-B14F-4D97-AF65-F5344CB8AC3E}">
        <p14:creationId xmlns:p14="http://schemas.microsoft.com/office/powerpoint/2010/main" val="14363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p>
            <a:r>
              <a:rPr lang="en-US" altLang="en-US" sz="1000" dirty="0">
                <a:solidFill>
                  <a:srgbClr val="000000"/>
                </a:solidFill>
                <a:latin typeface="Arial"/>
                <a:ea typeface="+mn-ea"/>
                <a:cs typeface="+mn-cs"/>
              </a:rPr>
              <a:t> </a:t>
            </a:r>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419324715"/>
              </p:ext>
            </p:extLst>
          </p:nvPr>
        </p:nvGraphicFramePr>
        <p:xfrm>
          <a:off x="762000" y="1295400"/>
          <a:ext cx="7772400" cy="4572000"/>
        </p:xfrm>
        <a:graphic>
          <a:graphicData uri="http://schemas.openxmlformats.org/presentationml/2006/ole">
            <mc:AlternateContent xmlns:mc="http://schemas.openxmlformats.org/markup-compatibility/2006">
              <mc:Choice xmlns:v="urn:schemas-microsoft-com:vml" Requires="v">
                <p:oleObj spid="_x0000_s351241" r:id="rId3" imgW="6773243" imgH="2651990" progId="Excel.Chart.8">
                  <p:embed/>
                </p:oleObj>
              </mc:Choice>
              <mc:Fallback>
                <p:oleObj r:id="rId3" imgW="6773243" imgH="2651990" progId="Excel.Chart.8">
                  <p:embed/>
                  <p:pic>
                    <p:nvPicPr>
                      <p:cNvPr id="0" name="Chart 2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295400"/>
                        <a:ext cx="7772400" cy="4572000"/>
                      </a:xfrm>
                      <a:prstGeom prst="rect">
                        <a:avLst/>
                      </a:prstGeom>
                      <a:noFill/>
                      <a:ln>
                        <a:noFill/>
                      </a:ln>
                    </p:spPr>
                  </p:pic>
                </p:oleObj>
              </mc:Fallback>
            </mc:AlternateContent>
          </a:graphicData>
        </a:graphic>
      </p:graphicFrame>
      <p:cxnSp>
        <p:nvCxnSpPr>
          <p:cNvPr id="10" name="Straight Connector 9"/>
          <p:cNvCxnSpPr/>
          <p:nvPr/>
        </p:nvCxnSpPr>
        <p:spPr bwMode="auto">
          <a:xfrm>
            <a:off x="3581400" y="1676400"/>
            <a:ext cx="0" cy="335280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133600" y="2743200"/>
            <a:ext cx="3124200"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13"/>
          <p:cNvCxnSpPr/>
          <p:nvPr/>
        </p:nvCxnSpPr>
        <p:spPr bwMode="auto">
          <a:xfrm flipV="1">
            <a:off x="3124200" y="2133600"/>
            <a:ext cx="152400" cy="1295400"/>
          </a:xfrm>
          <a:prstGeom prst="straightConnector1">
            <a:avLst/>
          </a:prstGeom>
          <a:solidFill>
            <a:schemeClr val="accent1"/>
          </a:solidFill>
          <a:ln w="9525"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 Box 55"/>
          <p:cNvSpPr txBox="1">
            <a:spLocks noChangeArrowheads="1"/>
          </p:cNvSpPr>
          <p:nvPr/>
        </p:nvSpPr>
        <p:spPr bwMode="auto">
          <a:xfrm>
            <a:off x="3048000" y="609600"/>
            <a:ext cx="2667000" cy="523220"/>
          </a:xfrm>
          <a:prstGeom prst="rect">
            <a:avLst/>
          </a:prstGeom>
          <a:noFill/>
          <a:ln>
            <a:noFill/>
          </a:ln>
        </p:spPr>
        <p:txBody>
          <a:bodyPr wrap="squar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just" eaLnBrk="1" hangingPunct="1">
              <a:spcBef>
                <a:spcPct val="0"/>
              </a:spcBef>
              <a:buFontTx/>
              <a:buNone/>
              <a:defRPr/>
            </a:pPr>
            <a:r>
              <a:rPr lang="en-US" altLang="en-US" sz="1200" b="1" dirty="0" smtClean="0">
                <a:latin typeface="Open Sans"/>
              </a:rPr>
              <a:t>   </a:t>
            </a:r>
            <a:r>
              <a:rPr lang="en-US" altLang="en-US" sz="2800" b="1" dirty="0" smtClean="0">
                <a:solidFill>
                  <a:schemeClr val="accent6">
                    <a:lumMod val="75000"/>
                  </a:schemeClr>
                </a:solidFill>
                <a:latin typeface="Open Sans"/>
              </a:rPr>
              <a:t>Risk-Reward </a:t>
            </a:r>
          </a:p>
        </p:txBody>
      </p:sp>
      <p:sp>
        <p:nvSpPr>
          <p:cNvPr id="21" name="Text Box 8"/>
          <p:cNvSpPr txBox="1">
            <a:spLocks noChangeArrowheads="1"/>
          </p:cNvSpPr>
          <p:nvPr/>
        </p:nvSpPr>
        <p:spPr bwMode="auto">
          <a:xfrm>
            <a:off x="1524000" y="5943600"/>
            <a:ext cx="64960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defRPr/>
            </a:pPr>
            <a:r>
              <a:rPr lang="en-US" altLang="en-US" sz="800" dirty="0" smtClean="0"/>
              <a:t>Past Performance is not a forecast of future returns. HGIS inception 02/01/2007</a:t>
            </a:r>
            <a:r>
              <a:rPr lang="en-US" altLang="en-US" sz="700" dirty="0" smtClean="0"/>
              <a:t> </a:t>
            </a:r>
            <a:r>
              <a:rPr lang="en-US" altLang="en-US" sz="800" dirty="0" smtClean="0"/>
              <a:t>through 12/31/2017</a:t>
            </a:r>
            <a:r>
              <a:rPr lang="en-US" altLang="en-US" sz="700" dirty="0" smtClean="0"/>
              <a:t>.  </a:t>
            </a:r>
            <a:r>
              <a:rPr lang="en-US" altLang="en-US" sz="700" dirty="0" smtClean="0">
                <a:latin typeface="+mj-lt"/>
              </a:rPr>
              <a:t>HGIS RETURNS ON CHART ARE </a:t>
            </a:r>
            <a:r>
              <a:rPr lang="en-US" altLang="en-US" sz="700" b="1" dirty="0" smtClean="0">
                <a:latin typeface="+mj-lt"/>
              </a:rPr>
              <a:t>NET-OF-FEES</a:t>
            </a:r>
            <a:r>
              <a:rPr lang="en-US" altLang="en-US" sz="700" dirty="0" smtClean="0">
                <a:latin typeface="+mj-lt"/>
              </a:rPr>
              <a:t> AND INCLUDE ALL DIRECT TRADING EXPENSES.</a:t>
            </a:r>
            <a:r>
              <a:rPr lang="en-US" altLang="en-US" sz="700" dirty="0" smtClean="0">
                <a:latin typeface="+mj-lt"/>
                <a:cs typeface="Times New Roman" pitchFamily="18" charset="0"/>
              </a:rPr>
              <a:t>          PERFORMANCE TRACKRECORD AVAILBLE UPON REQUEST</a:t>
            </a:r>
            <a:endParaRPr lang="en-US" altLang="en-US" sz="700" dirty="0" smtClean="0">
              <a:latin typeface="+mj-lt"/>
            </a:endParaRPr>
          </a:p>
        </p:txBody>
      </p:sp>
    </p:spTree>
    <p:extLst>
      <p:ext uri="{BB962C8B-B14F-4D97-AF65-F5344CB8AC3E}">
        <p14:creationId xmlns:p14="http://schemas.microsoft.com/office/powerpoint/2010/main" val="4275099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6705600" cy="609599"/>
          </a:xfrm>
        </p:spPr>
        <p:txBody>
          <a:bodyPr/>
          <a:lstStyle/>
          <a:p>
            <a:r>
              <a:rPr lang="en-US" dirty="0" smtClean="0"/>
              <a:t>How Do We Do It?</a:t>
            </a:r>
            <a:endParaRPr lang="en-US" dirty="0"/>
          </a:p>
        </p:txBody>
      </p:sp>
      <p:grpSp>
        <p:nvGrpSpPr>
          <p:cNvPr id="29" name="Group 28"/>
          <p:cNvGrpSpPr/>
          <p:nvPr/>
        </p:nvGrpSpPr>
        <p:grpSpPr>
          <a:xfrm>
            <a:off x="453736" y="2209800"/>
            <a:ext cx="2667000" cy="2667000"/>
            <a:chOff x="453736" y="2209800"/>
            <a:chExt cx="2667000" cy="2667000"/>
          </a:xfrm>
        </p:grpSpPr>
        <p:sp>
          <p:nvSpPr>
            <p:cNvPr id="18" name="Oval 17"/>
            <p:cNvSpPr/>
            <p:nvPr/>
          </p:nvSpPr>
          <p:spPr bwMode="auto">
            <a:xfrm>
              <a:off x="453736" y="2209800"/>
              <a:ext cx="2667000" cy="2667000"/>
            </a:xfrm>
            <a:prstGeom prst="ellipse">
              <a:avLst/>
            </a:prstGeom>
            <a:noFill/>
            <a:ln w="19050"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endParaRPr>
            </a:p>
          </p:txBody>
        </p:sp>
        <p:sp>
          <p:nvSpPr>
            <p:cNvPr id="13" name="Rectangle 12"/>
            <p:cNvSpPr/>
            <p:nvPr/>
          </p:nvSpPr>
          <p:spPr>
            <a:xfrm>
              <a:off x="644236" y="2514600"/>
              <a:ext cx="2286000" cy="707886"/>
            </a:xfrm>
            <a:prstGeom prst="rect">
              <a:avLst/>
            </a:prstGeom>
          </p:spPr>
          <p:txBody>
            <a:bodyPr wrap="square">
              <a:spAutoFit/>
            </a:bodyPr>
            <a:lstStyle/>
            <a:p>
              <a:pPr lvl="0" algn="ctr" eaLnBrk="1" hangingPunct="1">
                <a:spcBef>
                  <a:spcPct val="20000"/>
                </a:spcBef>
              </a:pPr>
              <a:r>
                <a:rPr lang="en-US" sz="2000" b="0" kern="0" dirty="0">
                  <a:solidFill>
                    <a:schemeClr val="accent2"/>
                  </a:solidFill>
                  <a:latin typeface="+mj-lt"/>
                </a:rPr>
                <a:t>Active </a:t>
              </a:r>
              <a:r>
                <a:rPr lang="en-US" sz="2000" b="0" kern="0" dirty="0" smtClean="0">
                  <a:solidFill>
                    <a:schemeClr val="accent2"/>
                  </a:solidFill>
                  <a:latin typeface="+mj-lt"/>
                </a:rPr>
                <a:t/>
              </a:r>
              <a:br>
                <a:rPr lang="en-US" sz="2000" b="0" kern="0" dirty="0" smtClean="0">
                  <a:solidFill>
                    <a:schemeClr val="accent2"/>
                  </a:solidFill>
                  <a:latin typeface="+mj-lt"/>
                </a:rPr>
              </a:br>
              <a:r>
                <a:rPr lang="en-US" sz="2000" b="0" kern="0" dirty="0" smtClean="0">
                  <a:solidFill>
                    <a:schemeClr val="accent2"/>
                  </a:solidFill>
                  <a:latin typeface="+mj-lt"/>
                </a:rPr>
                <a:t>Security </a:t>
              </a:r>
              <a:r>
                <a:rPr lang="en-US" sz="2000" b="0" kern="0" dirty="0">
                  <a:solidFill>
                    <a:schemeClr val="accent2"/>
                  </a:solidFill>
                  <a:latin typeface="+mj-lt"/>
                </a:rPr>
                <a:t>Selection</a:t>
              </a:r>
            </a:p>
          </p:txBody>
        </p:sp>
        <p:sp>
          <p:nvSpPr>
            <p:cNvPr id="15" name="Rectangle 14"/>
            <p:cNvSpPr/>
            <p:nvPr/>
          </p:nvSpPr>
          <p:spPr>
            <a:xfrm>
              <a:off x="568036" y="3371476"/>
              <a:ext cx="2438400" cy="646331"/>
            </a:xfrm>
            <a:prstGeom prst="rect">
              <a:avLst/>
            </a:prstGeom>
          </p:spPr>
          <p:txBody>
            <a:bodyPr wrap="square">
              <a:spAutoFit/>
            </a:bodyPr>
            <a:lstStyle/>
            <a:p>
              <a:pPr marL="0" lvl="1" algn="ctr" eaLnBrk="1" hangingPunct="1">
                <a:spcBef>
                  <a:spcPct val="20000"/>
                </a:spcBef>
              </a:pPr>
              <a:r>
                <a:rPr lang="en-US" sz="1200" b="0" kern="0" dirty="0">
                  <a:solidFill>
                    <a:srgbClr val="545A4C">
                      <a:lumMod val="50000"/>
                    </a:srgbClr>
                  </a:solidFill>
                  <a:latin typeface="Open Sans Light"/>
                </a:rPr>
                <a:t>Buy high quality bonds at under-valued prices </a:t>
              </a:r>
              <a:r>
                <a:rPr lang="en-US" sz="1200" b="0" kern="0" dirty="0" smtClean="0">
                  <a:solidFill>
                    <a:srgbClr val="545A4C">
                      <a:lumMod val="50000"/>
                    </a:srgbClr>
                  </a:solidFill>
                  <a:latin typeface="Open Sans Light"/>
                </a:rPr>
                <a:t> and sell </a:t>
              </a:r>
              <a:r>
                <a:rPr lang="en-US" sz="1200" b="0" kern="0" dirty="0">
                  <a:solidFill>
                    <a:srgbClr val="545A4C">
                      <a:lumMod val="50000"/>
                    </a:srgbClr>
                  </a:solidFill>
                  <a:latin typeface="Open Sans Light"/>
                </a:rPr>
                <a:t>at over-valued prices </a:t>
              </a:r>
              <a:r>
                <a:rPr lang="en-US" sz="1000" b="0" kern="0" dirty="0" smtClean="0">
                  <a:solidFill>
                    <a:srgbClr val="545A4C">
                      <a:lumMod val="50000"/>
                    </a:srgbClr>
                  </a:solidFill>
                  <a:latin typeface="Open Sans Light"/>
                </a:rPr>
                <a:t>(Trade Compression)</a:t>
              </a:r>
              <a:endParaRPr lang="en-US" sz="1000" b="0" kern="0" dirty="0">
                <a:solidFill>
                  <a:srgbClr val="545A4C">
                    <a:lumMod val="50000"/>
                  </a:srgbClr>
                </a:solidFill>
                <a:latin typeface="Open Sans Light"/>
              </a:endParaRPr>
            </a:p>
          </p:txBody>
        </p:sp>
        <p:cxnSp>
          <p:nvCxnSpPr>
            <p:cNvPr id="17" name="Straight Connector 16"/>
            <p:cNvCxnSpPr/>
            <p:nvPr/>
          </p:nvCxnSpPr>
          <p:spPr bwMode="auto">
            <a:xfrm>
              <a:off x="735676" y="3276600"/>
              <a:ext cx="2103120"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0" name="Group 29"/>
          <p:cNvGrpSpPr/>
          <p:nvPr/>
        </p:nvGrpSpPr>
        <p:grpSpPr>
          <a:xfrm>
            <a:off x="6239774" y="2202611"/>
            <a:ext cx="2667000" cy="2667000"/>
            <a:chOff x="3238500" y="2209800"/>
            <a:chExt cx="2667000" cy="2667000"/>
          </a:xfrm>
        </p:grpSpPr>
        <p:sp>
          <p:nvSpPr>
            <p:cNvPr id="19" name="Oval 18"/>
            <p:cNvSpPr/>
            <p:nvPr/>
          </p:nvSpPr>
          <p:spPr bwMode="auto">
            <a:xfrm>
              <a:off x="3238500" y="2209800"/>
              <a:ext cx="2667000" cy="2667000"/>
            </a:xfrm>
            <a:prstGeom prst="ellipse">
              <a:avLst/>
            </a:prstGeom>
            <a:noFill/>
            <a:ln w="19050" cap="flat" cmpd="sng" algn="ctr">
              <a:solidFill>
                <a:schemeClr val="accent1">
                  <a:lumMod val="50000"/>
                </a:schemeClr>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endParaRPr>
            </a:p>
          </p:txBody>
        </p:sp>
        <p:sp>
          <p:nvSpPr>
            <p:cNvPr id="22" name="Rectangle 21"/>
            <p:cNvSpPr/>
            <p:nvPr/>
          </p:nvSpPr>
          <p:spPr>
            <a:xfrm>
              <a:off x="3429000" y="2514600"/>
              <a:ext cx="2286000" cy="707886"/>
            </a:xfrm>
            <a:prstGeom prst="rect">
              <a:avLst/>
            </a:prstGeom>
          </p:spPr>
          <p:txBody>
            <a:bodyPr wrap="square">
              <a:spAutoFit/>
            </a:bodyPr>
            <a:lstStyle/>
            <a:p>
              <a:pPr lvl="0" algn="ctr" eaLnBrk="1" hangingPunct="1">
                <a:spcBef>
                  <a:spcPct val="20000"/>
                </a:spcBef>
              </a:pPr>
              <a:r>
                <a:rPr lang="en-US" sz="2000" b="0" kern="0" dirty="0">
                  <a:solidFill>
                    <a:schemeClr val="accent1">
                      <a:lumMod val="50000"/>
                    </a:schemeClr>
                  </a:solidFill>
                  <a:latin typeface="+mj-lt"/>
                </a:rPr>
                <a:t>Active </a:t>
              </a:r>
              <a:r>
                <a:rPr lang="en-US" sz="2000" b="0" kern="0" dirty="0" smtClean="0">
                  <a:solidFill>
                    <a:schemeClr val="accent1">
                      <a:lumMod val="50000"/>
                    </a:schemeClr>
                  </a:solidFill>
                  <a:latin typeface="+mj-lt"/>
                </a:rPr>
                <a:t/>
              </a:r>
              <a:br>
                <a:rPr lang="en-US" sz="2000" b="0" kern="0" dirty="0" smtClean="0">
                  <a:solidFill>
                    <a:schemeClr val="accent1">
                      <a:lumMod val="50000"/>
                    </a:schemeClr>
                  </a:solidFill>
                  <a:latin typeface="+mj-lt"/>
                </a:rPr>
              </a:br>
              <a:r>
                <a:rPr lang="en-US" sz="2000" b="0" kern="0" dirty="0" smtClean="0">
                  <a:solidFill>
                    <a:schemeClr val="accent1">
                      <a:lumMod val="50000"/>
                    </a:schemeClr>
                  </a:solidFill>
                  <a:latin typeface="+mj-lt"/>
                </a:rPr>
                <a:t>Credit Selection</a:t>
              </a:r>
              <a:endParaRPr lang="en-US" sz="2000" b="0" kern="0" dirty="0">
                <a:solidFill>
                  <a:schemeClr val="accent1">
                    <a:lumMod val="50000"/>
                  </a:schemeClr>
                </a:solidFill>
                <a:latin typeface="+mj-lt"/>
              </a:endParaRPr>
            </a:p>
          </p:txBody>
        </p:sp>
        <p:sp>
          <p:nvSpPr>
            <p:cNvPr id="23" name="Rectangle 22"/>
            <p:cNvSpPr/>
            <p:nvPr/>
          </p:nvSpPr>
          <p:spPr>
            <a:xfrm>
              <a:off x="3352800" y="3359989"/>
              <a:ext cx="2438400" cy="830997"/>
            </a:xfrm>
            <a:prstGeom prst="rect">
              <a:avLst/>
            </a:prstGeom>
          </p:spPr>
          <p:txBody>
            <a:bodyPr wrap="square">
              <a:spAutoFit/>
            </a:bodyPr>
            <a:lstStyle/>
            <a:p>
              <a:pPr marL="0" lvl="1" algn="ctr" eaLnBrk="1" hangingPunct="1">
                <a:spcBef>
                  <a:spcPct val="20000"/>
                </a:spcBef>
              </a:pPr>
              <a:r>
                <a:rPr lang="en-US" sz="1200" b="0" kern="0" dirty="0">
                  <a:solidFill>
                    <a:srgbClr val="545A4C">
                      <a:lumMod val="50000"/>
                    </a:srgbClr>
                  </a:solidFill>
                  <a:latin typeface="Open Sans Light"/>
                </a:rPr>
                <a:t>Purchasing  “Best Choice” for a client’s portfolio factoring in the benefits of state exemption </a:t>
              </a:r>
              <a:r>
                <a:rPr lang="en-US" sz="1200" b="0" kern="0" dirty="0" smtClean="0">
                  <a:solidFill>
                    <a:srgbClr val="545A4C">
                      <a:lumMod val="50000"/>
                    </a:srgbClr>
                  </a:solidFill>
                  <a:latin typeface="Open Sans Light"/>
                </a:rPr>
                <a:t>on out-of-state </a:t>
              </a:r>
              <a:r>
                <a:rPr lang="en-US" sz="1200" b="0" kern="0" dirty="0">
                  <a:solidFill>
                    <a:srgbClr val="545A4C">
                      <a:lumMod val="50000"/>
                    </a:srgbClr>
                  </a:solidFill>
                  <a:latin typeface="Open Sans Light"/>
                </a:rPr>
                <a:t>bonds</a:t>
              </a:r>
            </a:p>
          </p:txBody>
        </p:sp>
        <p:cxnSp>
          <p:nvCxnSpPr>
            <p:cNvPr id="24" name="Straight Connector 23"/>
            <p:cNvCxnSpPr/>
            <p:nvPr/>
          </p:nvCxnSpPr>
          <p:spPr bwMode="auto">
            <a:xfrm>
              <a:off x="3520440" y="3276600"/>
              <a:ext cx="2103120"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1" name="Group 30"/>
          <p:cNvGrpSpPr/>
          <p:nvPr/>
        </p:nvGrpSpPr>
        <p:grpSpPr>
          <a:xfrm>
            <a:off x="3374681" y="2202611"/>
            <a:ext cx="2667000" cy="2667000"/>
            <a:chOff x="6023264" y="2209800"/>
            <a:chExt cx="2667000" cy="2667000"/>
          </a:xfrm>
        </p:grpSpPr>
        <p:sp>
          <p:nvSpPr>
            <p:cNvPr id="20" name="Oval 19"/>
            <p:cNvSpPr/>
            <p:nvPr/>
          </p:nvSpPr>
          <p:spPr bwMode="auto">
            <a:xfrm>
              <a:off x="6023264" y="2209800"/>
              <a:ext cx="2667000" cy="2667000"/>
            </a:xfrm>
            <a:prstGeom prst="ellipse">
              <a:avLst/>
            </a:prstGeom>
            <a:noFill/>
            <a:ln w="19050" cap="flat" cmpd="sng" algn="ctr">
              <a:solidFill>
                <a:schemeClr val="accent2">
                  <a:lumMod val="50000"/>
                </a:schemeClr>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ndParaRPr>
            </a:p>
          </p:txBody>
        </p:sp>
        <p:sp>
          <p:nvSpPr>
            <p:cNvPr id="25" name="Rectangle 24"/>
            <p:cNvSpPr/>
            <p:nvPr/>
          </p:nvSpPr>
          <p:spPr>
            <a:xfrm>
              <a:off x="6213764" y="2514600"/>
              <a:ext cx="2286000" cy="707886"/>
            </a:xfrm>
            <a:prstGeom prst="rect">
              <a:avLst/>
            </a:prstGeom>
            <a:noFill/>
            <a:ln>
              <a:noFill/>
            </a:ln>
          </p:spPr>
          <p:txBody>
            <a:bodyPr wrap="square">
              <a:spAutoFit/>
            </a:bodyPr>
            <a:lstStyle/>
            <a:p>
              <a:pPr lvl="0" algn="ctr" eaLnBrk="1" hangingPunct="1">
                <a:spcBef>
                  <a:spcPct val="20000"/>
                </a:spcBef>
              </a:pPr>
              <a:r>
                <a:rPr lang="en-US" sz="2000" b="0" kern="0" dirty="0">
                  <a:latin typeface="+mj-lt"/>
                </a:rPr>
                <a:t>Active </a:t>
              </a:r>
              <a:r>
                <a:rPr lang="en-US" sz="2000" b="0" kern="0" dirty="0" smtClean="0">
                  <a:latin typeface="+mj-lt"/>
                </a:rPr>
                <a:t/>
              </a:r>
              <a:br>
                <a:rPr lang="en-US" sz="2000" b="0" kern="0" dirty="0" smtClean="0">
                  <a:latin typeface="+mj-lt"/>
                </a:rPr>
              </a:br>
              <a:r>
                <a:rPr lang="en-US" sz="2000" b="0" kern="0" dirty="0" smtClean="0">
                  <a:latin typeface="+mj-lt"/>
                </a:rPr>
                <a:t>Curve Positioning</a:t>
              </a:r>
              <a:endParaRPr lang="en-US" sz="2000" b="0" kern="0" dirty="0">
                <a:latin typeface="+mj-lt"/>
              </a:endParaRPr>
            </a:p>
          </p:txBody>
        </p:sp>
        <p:sp>
          <p:nvSpPr>
            <p:cNvPr id="26" name="Rectangle 25"/>
            <p:cNvSpPr/>
            <p:nvPr/>
          </p:nvSpPr>
          <p:spPr>
            <a:xfrm>
              <a:off x="6137564" y="3378665"/>
              <a:ext cx="2438400" cy="830997"/>
            </a:xfrm>
            <a:prstGeom prst="rect">
              <a:avLst/>
            </a:prstGeom>
            <a:noFill/>
            <a:ln>
              <a:noFill/>
            </a:ln>
          </p:spPr>
          <p:txBody>
            <a:bodyPr wrap="square">
              <a:spAutoFit/>
            </a:bodyPr>
            <a:lstStyle/>
            <a:p>
              <a:pPr marL="0" lvl="1" algn="ctr" eaLnBrk="1" hangingPunct="1">
                <a:spcBef>
                  <a:spcPct val="20000"/>
                </a:spcBef>
              </a:pPr>
              <a:r>
                <a:rPr lang="en-US" sz="1200" b="0" kern="0" dirty="0">
                  <a:solidFill>
                    <a:srgbClr val="545A4C">
                      <a:lumMod val="50000"/>
                    </a:srgbClr>
                  </a:solidFill>
                  <a:latin typeface="Open Sans Light"/>
                </a:rPr>
                <a:t>The ability to position and re-position a portfolio to the optimal maturities along the yield curve that offers the best relative value</a:t>
              </a:r>
            </a:p>
          </p:txBody>
        </p:sp>
        <p:cxnSp>
          <p:nvCxnSpPr>
            <p:cNvPr id="27" name="Straight Connector 26"/>
            <p:cNvCxnSpPr/>
            <p:nvPr/>
          </p:nvCxnSpPr>
          <p:spPr bwMode="auto">
            <a:xfrm>
              <a:off x="6305204" y="3276600"/>
              <a:ext cx="2103120" cy="0"/>
            </a:xfrm>
            <a:prstGeom prst="line">
              <a:avLst/>
            </a:prstGeom>
            <a:solidFill>
              <a:schemeClr val="accent1"/>
            </a:solidFill>
            <a:ln w="9525" cap="flat" cmpd="sng" algn="ctr">
              <a:solidFill>
                <a:schemeClr val="accent2">
                  <a:lumMod val="75000"/>
                </a:schemeClr>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369924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21" name="Line 13"/>
          <p:cNvSpPr>
            <a:spLocks noChangeShapeType="1"/>
          </p:cNvSpPr>
          <p:nvPr/>
        </p:nvSpPr>
        <p:spPr bwMode="auto">
          <a:xfrm>
            <a:off x="0" y="0"/>
            <a:ext cx="914400" cy="0"/>
          </a:xfrm>
          <a:prstGeom prst="line">
            <a:avLst/>
          </a:prstGeom>
          <a:noFill/>
          <a:ln w="0">
            <a:solidFill>
              <a:srgbClr val="FB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73417" name="Line 9"/>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73415" name="Rectangle 7"/>
          <p:cNvSpPr>
            <a:spLocks noGrp="1" noChangeArrowheads="1"/>
          </p:cNvSpPr>
          <p:nvPr>
            <p:ph type="title"/>
          </p:nvPr>
        </p:nvSpPr>
        <p:spPr/>
        <p:txBody>
          <a:bodyPr/>
          <a:lstStyle/>
          <a:p>
            <a:r>
              <a:rPr lang="en-US" smtClean="0"/>
              <a:t>Personal and Contact Information</a:t>
            </a:r>
            <a:endParaRPr lang="en-US" dirty="0"/>
          </a:p>
        </p:txBody>
      </p:sp>
      <p:sp>
        <p:nvSpPr>
          <p:cNvPr id="273418" name="Line 10"/>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dirty="0"/>
          </a:p>
        </p:txBody>
      </p:sp>
      <p:sp>
        <p:nvSpPr>
          <p:cNvPr id="273420" name="Line 12"/>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16" name="Rectangle 15"/>
          <p:cNvSpPr/>
          <p:nvPr/>
        </p:nvSpPr>
        <p:spPr bwMode="auto">
          <a:xfrm>
            <a:off x="0" y="1143000"/>
            <a:ext cx="9144000" cy="543942"/>
          </a:xfrm>
          <a:prstGeom prst="rect">
            <a:avLst/>
          </a:prstGeom>
          <a:solidFill>
            <a:schemeClr val="bg2">
              <a:lumMod val="50000"/>
            </a:schemeClr>
          </a:solidFill>
          <a:ln w="9525" cap="flat" cmpd="sng" algn="ctr">
            <a:noFill/>
            <a:prstDash val="solid"/>
            <a:miter lim="800000"/>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chemeClr val="bg1"/>
                </a:solidFill>
                <a:latin typeface="+mj-lt"/>
              </a:rPr>
              <a:t>To obtain a performance track-record or for</a:t>
            </a:r>
            <a:r>
              <a:rPr kumimoji="0" lang="en-US" sz="1800" b="0" i="0" u="none" strike="noStrike" cap="none" normalizeH="0" baseline="0" dirty="0" smtClean="0">
                <a:ln>
                  <a:noFill/>
                </a:ln>
                <a:solidFill>
                  <a:schemeClr val="bg1"/>
                </a:solidFill>
                <a:effectLst/>
                <a:latin typeface="+mj-lt"/>
              </a:rPr>
              <a:t> further inquiries, please contact:</a:t>
            </a:r>
          </a:p>
        </p:txBody>
      </p:sp>
      <p:sp>
        <p:nvSpPr>
          <p:cNvPr id="19" name="TextBox 18"/>
          <p:cNvSpPr txBox="1"/>
          <p:nvPr/>
        </p:nvSpPr>
        <p:spPr>
          <a:xfrm>
            <a:off x="2857500" y="2418857"/>
            <a:ext cx="3429000" cy="2523768"/>
          </a:xfrm>
          <a:prstGeom prst="rect">
            <a:avLst/>
          </a:prstGeom>
          <a:noFill/>
        </p:spPr>
        <p:txBody>
          <a:bodyPr wrap="square" rtlCol="0">
            <a:spAutoFit/>
          </a:bodyPr>
          <a:lstStyle/>
          <a:p>
            <a:r>
              <a:rPr lang="en-US" sz="1800" b="0" dirty="0" smtClean="0">
                <a:solidFill>
                  <a:schemeClr val="accent2"/>
                </a:solidFill>
                <a:latin typeface="+mj-lt"/>
              </a:rPr>
              <a:t>High Grade Investment Solutions</a:t>
            </a:r>
          </a:p>
          <a:p>
            <a:endParaRPr lang="en-US" sz="2000" b="0" dirty="0">
              <a:solidFill>
                <a:schemeClr val="tx1">
                  <a:lumMod val="95000"/>
                  <a:lumOff val="5000"/>
                </a:schemeClr>
              </a:solidFill>
              <a:latin typeface="+mj-lt"/>
            </a:endParaRPr>
          </a:p>
          <a:p>
            <a:pPr lvl="0"/>
            <a:r>
              <a:rPr lang="en-US" sz="2000" b="0" dirty="0" smtClean="0">
                <a:solidFill>
                  <a:srgbClr val="000000">
                    <a:lumMod val="95000"/>
                    <a:lumOff val="5000"/>
                  </a:srgbClr>
                </a:solidFill>
                <a:latin typeface="+mn-lt"/>
              </a:rPr>
              <a:t>Michael Brown</a:t>
            </a:r>
            <a:endParaRPr lang="en-US" sz="2000" b="0" dirty="0">
              <a:solidFill>
                <a:srgbClr val="000000">
                  <a:lumMod val="95000"/>
                  <a:lumOff val="5000"/>
                </a:srgbClr>
              </a:solidFill>
              <a:latin typeface="+mn-lt"/>
            </a:endParaRPr>
          </a:p>
          <a:p>
            <a:pPr lvl="0"/>
            <a:r>
              <a:rPr lang="en-US" sz="1600" b="0" dirty="0" smtClean="0">
                <a:solidFill>
                  <a:schemeClr val="accent2"/>
                </a:solidFill>
                <a:latin typeface="+mn-lt"/>
              </a:rPr>
              <a:t>mbrown@hginvestments.net</a:t>
            </a:r>
            <a:endParaRPr lang="en-US" sz="1600" b="0" dirty="0">
              <a:solidFill>
                <a:schemeClr val="accent2"/>
              </a:solidFill>
              <a:latin typeface="+mn-lt"/>
            </a:endParaRPr>
          </a:p>
          <a:p>
            <a:r>
              <a:rPr lang="en-US" sz="1600" b="0" dirty="0">
                <a:solidFill>
                  <a:schemeClr val="accent2"/>
                </a:solidFill>
                <a:latin typeface="Open Sans Light"/>
              </a:rPr>
              <a:t>www.hginvestments.net</a:t>
            </a:r>
          </a:p>
          <a:p>
            <a:pPr lvl="0"/>
            <a:r>
              <a:rPr lang="en-US" sz="1600" b="0" dirty="0" smtClean="0">
                <a:solidFill>
                  <a:srgbClr val="000000">
                    <a:lumMod val="95000"/>
                    <a:lumOff val="5000"/>
                  </a:srgbClr>
                </a:solidFill>
                <a:latin typeface="+mn-lt"/>
              </a:rPr>
              <a:t>845.290.0465</a:t>
            </a:r>
            <a:endParaRPr lang="en-US" sz="1600" b="0" dirty="0">
              <a:solidFill>
                <a:srgbClr val="000000">
                  <a:lumMod val="95000"/>
                  <a:lumOff val="5000"/>
                </a:srgbClr>
              </a:solidFill>
              <a:latin typeface="+mn-lt"/>
            </a:endParaRPr>
          </a:p>
          <a:p>
            <a:pPr lvl="0"/>
            <a:r>
              <a:rPr lang="en-US" sz="1600" b="0" dirty="0" smtClean="0">
                <a:solidFill>
                  <a:srgbClr val="000000">
                    <a:lumMod val="95000"/>
                    <a:lumOff val="5000"/>
                  </a:srgbClr>
                </a:solidFill>
                <a:latin typeface="+mn-lt"/>
              </a:rPr>
              <a:t>5 Fleetwood Avenue</a:t>
            </a:r>
          </a:p>
          <a:p>
            <a:pPr lvl="0"/>
            <a:r>
              <a:rPr lang="en-US" sz="1600" b="0" dirty="0" smtClean="0">
                <a:solidFill>
                  <a:srgbClr val="000000">
                    <a:lumMod val="95000"/>
                    <a:lumOff val="5000"/>
                  </a:srgbClr>
                </a:solidFill>
                <a:latin typeface="+mn-lt"/>
              </a:rPr>
              <a:t>Spring Valley, NY 10977</a:t>
            </a:r>
            <a:endParaRPr lang="en-US" sz="1400" b="0" dirty="0" smtClean="0">
              <a:solidFill>
                <a:srgbClr val="000000">
                  <a:lumMod val="95000"/>
                  <a:lumOff val="5000"/>
                </a:srgbClr>
              </a:solidFill>
              <a:latin typeface="+mn-lt"/>
            </a:endParaRPr>
          </a:p>
          <a:p>
            <a:endParaRPr lang="en-US" sz="2000" b="0" dirty="0" smtClean="0">
              <a:solidFill>
                <a:schemeClr val="tx1">
                  <a:lumMod val="95000"/>
                  <a:lumOff val="5000"/>
                </a:schemeClr>
              </a:solidFill>
              <a:latin typeface="+mj-lt"/>
            </a:endParaRPr>
          </a:p>
        </p:txBody>
      </p:sp>
      <p:cxnSp>
        <p:nvCxnSpPr>
          <p:cNvPr id="20" name="Straight Connector 19"/>
          <p:cNvCxnSpPr/>
          <p:nvPr/>
        </p:nvCxnSpPr>
        <p:spPr bwMode="auto">
          <a:xfrm>
            <a:off x="2895600" y="2895600"/>
            <a:ext cx="3124200" cy="0"/>
          </a:xfrm>
          <a:prstGeom prst="line">
            <a:avLst/>
          </a:prstGeom>
          <a:solidFill>
            <a:schemeClr val="accent1"/>
          </a:solidFill>
          <a:ln w="28575" cap="flat" cmpd="sng" algn="ctr">
            <a:solidFill>
              <a:schemeClr val="bg2"/>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71984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7" name="Line 9"/>
          <p:cNvSpPr>
            <a:spLocks noChangeShapeType="1"/>
          </p:cNvSpPr>
          <p:nvPr/>
        </p:nvSpPr>
        <p:spPr bwMode="auto">
          <a:xfrm>
            <a:off x="0" y="0"/>
            <a:ext cx="914400" cy="0"/>
          </a:xfrm>
          <a:prstGeom prst="line">
            <a:avLst/>
          </a:prstGeom>
          <a:noFill/>
          <a:ln w="0">
            <a:solidFill>
              <a:srgbClr val="FB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350213" name="Line 5"/>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350210" name="Rectangle 2"/>
          <p:cNvSpPr>
            <a:spLocks noGrp="1" noChangeArrowheads="1"/>
          </p:cNvSpPr>
          <p:nvPr>
            <p:ph type="title"/>
          </p:nvPr>
        </p:nvSpPr>
        <p:spPr>
          <a:xfrm>
            <a:off x="2799991" y="-2875"/>
            <a:ext cx="3657600" cy="609600"/>
          </a:xfrm>
        </p:spPr>
        <p:txBody>
          <a:bodyPr/>
          <a:lstStyle/>
          <a:p>
            <a:r>
              <a:rPr lang="en-US" dirty="0">
                <a:solidFill>
                  <a:schemeClr val="tx1"/>
                </a:solidFill>
                <a:latin typeface="+mn-lt"/>
              </a:rPr>
              <a:t>Important Disclosure</a:t>
            </a:r>
          </a:p>
        </p:txBody>
      </p:sp>
      <p:sp>
        <p:nvSpPr>
          <p:cNvPr id="350214" name="Line 6"/>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graphicFrame>
        <p:nvGraphicFramePr>
          <p:cNvPr id="350211" name="Object 3"/>
          <p:cNvGraphicFramePr>
            <a:graphicFrameLocks noGrp="1" noChangeAspect="1"/>
          </p:cNvGraphicFramePr>
          <p:nvPr>
            <p:ph type="chart" idx="1"/>
          </p:nvPr>
        </p:nvGraphicFramePr>
        <p:xfrm>
          <a:off x="685800" y="1143000"/>
          <a:ext cx="7734300" cy="4826000"/>
        </p:xfrm>
        <a:graphic>
          <a:graphicData uri="http://schemas.openxmlformats.org/presentationml/2006/ole">
            <mc:AlternateContent xmlns:mc="http://schemas.openxmlformats.org/markup-compatibility/2006">
              <mc:Choice xmlns:v="urn:schemas-microsoft-com:vml" Requires="v">
                <p:oleObj spid="_x0000_s351038" name="Worksheet" r:id="rId4" imgW="6763207" imgH="4219956" progId="Excel.Sheet.8">
                  <p:embed/>
                </p:oleObj>
              </mc:Choice>
              <mc:Fallback>
                <p:oleObj name="Worksheet" r:id="rId4" imgW="6763207" imgH="4219956"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143000"/>
                        <a:ext cx="7734300" cy="482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50215" name="Line 7"/>
          <p:cNvSpPr>
            <a:spLocks noChangeShapeType="1"/>
          </p:cNvSpPr>
          <p:nvPr/>
        </p:nvSpPr>
        <p:spPr bwMode="auto">
          <a:xfrm>
            <a:off x="0" y="0"/>
            <a:ext cx="457200" cy="0"/>
          </a:xfrm>
          <a:prstGeom prst="line">
            <a:avLst/>
          </a:prstGeom>
          <a:noFill/>
          <a:ln w="0">
            <a:solidFill>
              <a:srgbClr val="FE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
        <p:nvSpPr>
          <p:cNvPr id="350212" name="Text Box 4"/>
          <p:cNvSpPr txBox="1">
            <a:spLocks noChangeArrowheads="1"/>
          </p:cNvSpPr>
          <p:nvPr/>
        </p:nvSpPr>
        <p:spPr bwMode="auto">
          <a:xfrm>
            <a:off x="914399" y="457200"/>
            <a:ext cx="7772401" cy="623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r>
              <a:rPr lang="en-US" sz="700" b="0" dirty="0" smtClean="0">
                <a:latin typeface="Arial" charset="0"/>
              </a:rPr>
              <a:t>	</a:t>
            </a:r>
            <a:r>
              <a:rPr lang="en-US" sz="700" dirty="0"/>
              <a:t> </a:t>
            </a:r>
          </a:p>
          <a:p>
            <a:r>
              <a:rPr lang="en-US" sz="700" dirty="0" smtClean="0"/>
              <a:t>	**</a:t>
            </a:r>
            <a:r>
              <a:rPr lang="en-US" sz="700" dirty="0"/>
              <a:t>HGIS Total-Return/AFTER-TAX returns are supplemental information to this GIPS compliant presentation						</a:t>
            </a:r>
          </a:p>
          <a:p>
            <a:r>
              <a:rPr lang="en-US" sz="700" dirty="0"/>
              <a:t>Compliance Statement</a:t>
            </a:r>
          </a:p>
          <a:p>
            <a:r>
              <a:rPr lang="en-US" sz="700" dirty="0" smtClean="0"/>
              <a:t>	High </a:t>
            </a:r>
            <a:r>
              <a:rPr lang="en-US" sz="700" dirty="0"/>
              <a:t>Grade Investment Solutions, LLC claims compliance with the Global Investment Performance Standards (GIPS) and has prepared and presented this report in compliance with the GIPS standards. High Grade Investment Solutions has been independently verified for the periods December 31, 2006 through November 30, 2015. The verification report is available upon request. Verification assesses whether (1) the firm has complied with all the composite construction requirements of the GIPS standards on a firm-wide basis and (2) the firm’s policies and procedures are designed to calculate and present performance in compliance with the GIPS standards. Verification does not ensure the accuracy of any specific composite presentation</a:t>
            </a:r>
            <a:r>
              <a:rPr lang="en-US" sz="700" dirty="0" smtClean="0"/>
              <a:t>.</a:t>
            </a:r>
            <a:r>
              <a:rPr lang="en-US" sz="700" dirty="0"/>
              <a:t>	</a:t>
            </a:r>
          </a:p>
          <a:p>
            <a:r>
              <a:rPr lang="en-US" sz="700" dirty="0"/>
              <a:t>Definition of the Firm</a:t>
            </a:r>
          </a:p>
          <a:p>
            <a:r>
              <a:rPr lang="en-US" sz="700" dirty="0" smtClean="0"/>
              <a:t>	High </a:t>
            </a:r>
            <a:r>
              <a:rPr lang="en-US" sz="700" dirty="0"/>
              <a:t>Grade Investment Solutions, LLC (HGIS) is an independent investment advisory firm registered in the State of New York that provides discretionary fixed income portfolio management to high net-worth and institutional clients. The firm was established in February 2007 to provide investors with a risk-controlled, high quality, actively managed Municipal Bond asset preservation strategy. The investment objective is to maximize the total after-tax </a:t>
            </a:r>
            <a:r>
              <a:rPr lang="en-US" sz="700" dirty="0" smtClean="0"/>
              <a:t>return. The </a:t>
            </a:r>
            <a:r>
              <a:rPr lang="en-US" sz="700" dirty="0"/>
              <a:t>firm’s office is located in Chestnut Ridge, New York, 25 miles northwest of New York City. </a:t>
            </a:r>
          </a:p>
          <a:p>
            <a:r>
              <a:rPr lang="en-US" sz="700" dirty="0"/>
              <a:t>Formal Description of the Active Managed / Risk Controlled Quality 5-year Municipal Bond Composite </a:t>
            </a:r>
          </a:p>
          <a:p>
            <a:r>
              <a:rPr lang="en-US" sz="700" dirty="0" smtClean="0"/>
              <a:t>	The </a:t>
            </a:r>
            <a:r>
              <a:rPr lang="en-US" sz="700" dirty="0"/>
              <a:t>composite includes all fully discretionary, fee-managed portfolios invested in high quality Municipal bonds with credit ratings of AAA and AA by one of the three major rating agencies. Each portfolio is managed to a  +/-  4 year weighted average duration. The benchmark is the Barclays 5-year Municipal Bond Index.</a:t>
            </a:r>
          </a:p>
          <a:p>
            <a:r>
              <a:rPr lang="en-US" sz="700" dirty="0" smtClean="0"/>
              <a:t>Calculation </a:t>
            </a:r>
            <a:r>
              <a:rPr lang="en-US" sz="700" dirty="0"/>
              <a:t>Methodology</a:t>
            </a:r>
          </a:p>
          <a:p>
            <a:r>
              <a:rPr lang="en-US" sz="700" dirty="0" smtClean="0"/>
              <a:t>	HGIS </a:t>
            </a:r>
            <a:r>
              <a:rPr lang="en-US" sz="700" dirty="0"/>
              <a:t>calculates returns using the </a:t>
            </a:r>
            <a:r>
              <a:rPr lang="en-US" sz="700" i="1" dirty="0"/>
              <a:t>TIME- WEIGHTED</a:t>
            </a:r>
            <a:r>
              <a:rPr lang="en-US" sz="700" dirty="0"/>
              <a:t> rate of return (TWRR) methodology</a:t>
            </a:r>
            <a:r>
              <a:rPr lang="en-US" sz="700" dirty="0" smtClean="0"/>
              <a:t>.</a:t>
            </a:r>
            <a:endParaRPr lang="en-US" sz="700" dirty="0"/>
          </a:p>
          <a:p>
            <a:r>
              <a:rPr lang="en-US" sz="700" dirty="0"/>
              <a:t>Benchmark</a:t>
            </a:r>
          </a:p>
          <a:p>
            <a:r>
              <a:rPr lang="en-US" sz="700" dirty="0" smtClean="0"/>
              <a:t>	The </a:t>
            </a:r>
            <a:r>
              <a:rPr lang="en-US" sz="700" dirty="0"/>
              <a:t>Barclays Municipal Bond Index is a widely used broad based performance measurement of the tax-exempt marketplace. Investors use the index to measure relative total return performance for their select duration (risk) profile. The 5-year Barclays Municipal Index consists of investment grade tax-exempt general obligation bonds, revenue bonds, pre-refunded bonds and insured bonds with maturities of 4 to 6 years</a:t>
            </a:r>
            <a:r>
              <a:rPr lang="en-US" sz="700" dirty="0" smtClean="0"/>
              <a:t>.</a:t>
            </a:r>
            <a:r>
              <a:rPr lang="en-US" sz="700" dirty="0"/>
              <a:t> </a:t>
            </a:r>
          </a:p>
          <a:p>
            <a:r>
              <a:rPr lang="en-US" sz="700" dirty="0"/>
              <a:t>Fee Schedule and Transaction Costs</a:t>
            </a:r>
          </a:p>
          <a:p>
            <a:r>
              <a:rPr lang="en-US" sz="700" i="1" dirty="0" smtClean="0"/>
              <a:t>	Gross-of-fees</a:t>
            </a:r>
            <a:r>
              <a:rPr lang="en-US" sz="700" dirty="0" smtClean="0"/>
              <a:t> </a:t>
            </a:r>
            <a:r>
              <a:rPr lang="en-US" sz="700" dirty="0"/>
              <a:t>are presented before HGIS’s management fee but net of all trading expenses.  The trading expense is </a:t>
            </a:r>
            <a:r>
              <a:rPr lang="en-US" sz="700" dirty="0" smtClean="0"/>
              <a:t>$10 </a:t>
            </a:r>
            <a:r>
              <a:rPr lang="en-US" sz="700" dirty="0"/>
              <a:t>dollars per trade, charged by the custodian bank  </a:t>
            </a:r>
          </a:p>
          <a:p>
            <a:r>
              <a:rPr lang="en-US" sz="700" i="1" dirty="0" smtClean="0"/>
              <a:t>	Net-of-fees</a:t>
            </a:r>
            <a:r>
              <a:rPr lang="en-US" sz="700" dirty="0" smtClean="0"/>
              <a:t> </a:t>
            </a:r>
            <a:r>
              <a:rPr lang="en-US" sz="700" dirty="0"/>
              <a:t>returns are calculated by deducting the management fee from the Gross-of-fees return. HGIS’s management fee is an annual fee structure of  .40%  (40 basis points). </a:t>
            </a:r>
          </a:p>
          <a:p>
            <a:r>
              <a:rPr lang="en-US" sz="700" dirty="0"/>
              <a:t> </a:t>
            </a:r>
            <a:r>
              <a:rPr lang="en-US" sz="700" dirty="0" smtClean="0"/>
              <a:t>Currency</a:t>
            </a:r>
            <a:endParaRPr lang="en-US" sz="700" dirty="0"/>
          </a:p>
          <a:p>
            <a:r>
              <a:rPr lang="en-US" sz="700" dirty="0" smtClean="0"/>
              <a:t>	Valuations </a:t>
            </a:r>
            <a:r>
              <a:rPr lang="en-US" sz="700" dirty="0"/>
              <a:t>are computed and performance results are reported in United States Dollars </a:t>
            </a:r>
            <a:r>
              <a:rPr lang="en-US" sz="700" dirty="0" smtClean="0"/>
              <a:t>($).</a:t>
            </a:r>
            <a:r>
              <a:rPr lang="en-US" sz="700" dirty="0"/>
              <a:t> </a:t>
            </a:r>
          </a:p>
          <a:p>
            <a:r>
              <a:rPr lang="en-US" sz="700" dirty="0"/>
              <a:t>Policies</a:t>
            </a:r>
          </a:p>
          <a:p>
            <a:r>
              <a:rPr lang="en-US" sz="700" dirty="0" smtClean="0"/>
              <a:t>	HGIS’s </a:t>
            </a:r>
            <a:r>
              <a:rPr lang="en-US" sz="700" dirty="0"/>
              <a:t>policies for valuing portfolios, calculating performance, and preparing compliant presentation are available upon request</a:t>
            </a:r>
            <a:r>
              <a:rPr lang="en-US" sz="700" dirty="0" smtClean="0"/>
              <a:t>.</a:t>
            </a:r>
            <a:endParaRPr lang="en-US" sz="700" dirty="0"/>
          </a:p>
          <a:p>
            <a:r>
              <a:rPr lang="en-US" sz="700" dirty="0"/>
              <a:t>Measure of Dispersion</a:t>
            </a:r>
          </a:p>
          <a:p>
            <a:r>
              <a:rPr lang="en-US" sz="700" dirty="0" smtClean="0"/>
              <a:t>	The </a:t>
            </a:r>
            <a:r>
              <a:rPr lang="en-US" sz="700" dirty="0"/>
              <a:t>composite’s dispersion is measured using an equal weighted standard deviation of the gross returns of all portfolios that are included in the composite for the entire year. HGIS is using the population form of the standard deviation</a:t>
            </a:r>
            <a:r>
              <a:rPr lang="en-US" sz="700" dirty="0" smtClean="0"/>
              <a:t>.			</a:t>
            </a:r>
            <a:endParaRPr lang="en-US" sz="700" dirty="0"/>
          </a:p>
          <a:p>
            <a:r>
              <a:rPr lang="en-US" sz="700" dirty="0"/>
              <a:t>Additional Information:</a:t>
            </a:r>
          </a:p>
          <a:p>
            <a:pPr marL="0" indent="0"/>
            <a:r>
              <a:rPr lang="en-US" sz="700" dirty="0" smtClean="0"/>
              <a:t>Additional </a:t>
            </a:r>
            <a:r>
              <a:rPr lang="en-US" sz="700" dirty="0"/>
              <a:t>information regarding HGIS’s policies and procedures for calculating and reporting performance results is available upon request.</a:t>
            </a:r>
          </a:p>
          <a:p>
            <a:pPr marL="0" indent="0"/>
            <a:r>
              <a:rPr lang="en-US" sz="700" dirty="0" smtClean="0"/>
              <a:t>All </a:t>
            </a:r>
            <a:r>
              <a:rPr lang="en-US" sz="700" dirty="0"/>
              <a:t>portfolios with an external cash flow are re-valued on the date of the external cash flow. </a:t>
            </a:r>
            <a:r>
              <a:rPr lang="en-US" sz="700" u="sng" dirty="0"/>
              <a:t>All</a:t>
            </a:r>
            <a:r>
              <a:rPr lang="en-US" sz="700" dirty="0"/>
              <a:t> external cash flows will be re-calculated for complete accuracy of reporting over-all performance.</a:t>
            </a:r>
          </a:p>
          <a:p>
            <a:pPr marL="0" indent="0"/>
            <a:r>
              <a:rPr lang="en-US" sz="700" dirty="0" smtClean="0"/>
              <a:t>Tax-adjusted </a:t>
            </a:r>
            <a:r>
              <a:rPr lang="en-US" sz="700" dirty="0"/>
              <a:t>returns are calculated using federal marginal income tax rates in each period of 39.6% from 1/1/13 to date and 35.0% from inception to 12/31/12. Please note that various alternative calculations could apply to your specific situation</a:t>
            </a:r>
            <a:r>
              <a:rPr lang="en-US" sz="700" dirty="0" smtClean="0"/>
              <a:t>.</a:t>
            </a:r>
            <a:endParaRPr lang="en-US" sz="700" dirty="0"/>
          </a:p>
          <a:p>
            <a:pPr marL="0" indent="0"/>
            <a:r>
              <a:rPr lang="en-US" sz="700" dirty="0" smtClean="0"/>
              <a:t>Returns </a:t>
            </a:r>
            <a:r>
              <a:rPr lang="en-US" sz="700" dirty="0"/>
              <a:t>are calculated with interest reinvestment.</a:t>
            </a:r>
          </a:p>
          <a:p>
            <a:pPr marL="0" indent="0"/>
            <a:r>
              <a:rPr lang="en-US" sz="700" dirty="0" smtClean="0"/>
              <a:t>All </a:t>
            </a:r>
            <a:r>
              <a:rPr lang="en-US" sz="700" dirty="0"/>
              <a:t>after-tax returns do </a:t>
            </a:r>
            <a:r>
              <a:rPr lang="en-US" sz="700" u="sng" dirty="0"/>
              <a:t>not</a:t>
            </a:r>
            <a:r>
              <a:rPr lang="en-US" sz="700" dirty="0"/>
              <a:t> reflect the impact of state and local taxes on out-of-state investments. </a:t>
            </a:r>
          </a:p>
          <a:p>
            <a:pPr marL="0" indent="0"/>
            <a:r>
              <a:rPr lang="en-US" sz="700" dirty="0" smtClean="0"/>
              <a:t>The </a:t>
            </a:r>
            <a:r>
              <a:rPr lang="en-US" sz="700" dirty="0"/>
              <a:t>composite has beginning and ending month-end and annual valuation dates. Annual valuation dates are the last business day of the year. Month-end valuations are the last business day of the month.</a:t>
            </a:r>
          </a:p>
          <a:p>
            <a:pPr marL="0" indent="0"/>
            <a:r>
              <a:rPr lang="en-US" sz="700" dirty="0"/>
              <a:t> </a:t>
            </a:r>
            <a:r>
              <a:rPr lang="en-US" sz="700" dirty="0" smtClean="0"/>
              <a:t>Composite </a:t>
            </a:r>
            <a:r>
              <a:rPr lang="en-US" sz="700" dirty="0"/>
              <a:t>only includes accounts that have a full month of performance</a:t>
            </a:r>
            <a:r>
              <a:rPr lang="en-US" sz="700" dirty="0" smtClean="0"/>
              <a:t>.</a:t>
            </a:r>
            <a:endParaRPr lang="en-US" sz="700" dirty="0"/>
          </a:p>
          <a:p>
            <a:pPr marL="0" indent="0"/>
            <a:r>
              <a:rPr lang="en-US" sz="700" dirty="0" smtClean="0"/>
              <a:t> High </a:t>
            </a:r>
            <a:r>
              <a:rPr lang="en-US" sz="700" dirty="0"/>
              <a:t>Grade Investment Solution’s strategies do NOT employ leverage or derivatives</a:t>
            </a:r>
            <a:r>
              <a:rPr lang="en-US" sz="700" dirty="0" smtClean="0"/>
              <a:t>.</a:t>
            </a:r>
            <a:endParaRPr lang="en-US" sz="700" dirty="0"/>
          </a:p>
          <a:p>
            <a:pPr marL="0" indent="0"/>
            <a:r>
              <a:rPr lang="en-US" sz="700" dirty="0"/>
              <a:t> </a:t>
            </a:r>
            <a:r>
              <a:rPr lang="en-US" sz="700" dirty="0" smtClean="0"/>
              <a:t>The </a:t>
            </a:r>
            <a:r>
              <a:rPr lang="en-US" sz="700" dirty="0"/>
              <a:t>minimum portfolio size for inclusion in the composite is $200,000. </a:t>
            </a:r>
          </a:p>
          <a:p>
            <a:pPr marL="0" indent="0"/>
            <a:r>
              <a:rPr lang="en-US" sz="700" dirty="0"/>
              <a:t> </a:t>
            </a:r>
            <a:r>
              <a:rPr lang="en-US" sz="700" dirty="0" smtClean="0"/>
              <a:t>A </a:t>
            </a:r>
            <a:r>
              <a:rPr lang="en-US" sz="700" dirty="0"/>
              <a:t>complete list of composite descriptions is available upon request</a:t>
            </a:r>
            <a:r>
              <a:rPr lang="en-US" sz="700" dirty="0" smtClean="0"/>
              <a:t>.</a:t>
            </a:r>
            <a:endParaRPr lang="en-US" sz="700" dirty="0"/>
          </a:p>
          <a:p>
            <a:pPr marL="0" indent="0"/>
            <a:r>
              <a:rPr lang="en-US" sz="700" dirty="0" smtClean="0"/>
              <a:t>Account </a:t>
            </a:r>
            <a:r>
              <a:rPr lang="en-US" sz="700" dirty="0"/>
              <a:t>information has been compiled solely by High Grade Investment Solutions, LLC, and has not been independently verified. In preparing this report, High Grade Investment Solutions, LLC has relied upon information provided by the accounts’ custodian(s). </a:t>
            </a:r>
          </a:p>
          <a:p>
            <a:pPr marL="0" indent="0"/>
            <a:r>
              <a:rPr lang="en-US" sz="700" dirty="0" smtClean="0"/>
              <a:t>Gross </a:t>
            </a:r>
            <a:r>
              <a:rPr lang="en-US" sz="700" dirty="0"/>
              <a:t>returns do not reflect the deduction of investment advisory fees; a client’s return will be reduced by the investment advisory fees and any other expenses incurred in the management of its investment advisory account. Management fees are individually negotiated with your primary advisor, and may not be the same for each client.   On a compounded basis the investment performance would be diminished by the investment advisory fee. The collection of fees produces a compounding effect on the total rate of return net of management fees. As an example, the effect of investment management fees on the total value of a client’s portfolio assuming (a) quarterly fee assessment, (b) </a:t>
            </a:r>
            <a:r>
              <a:rPr lang="en-US" sz="700" dirty="0" smtClean="0"/>
              <a:t>$500,000 </a:t>
            </a:r>
            <a:r>
              <a:rPr lang="en-US" sz="700" dirty="0"/>
              <a:t>investment, (c) portfolio return of 3.00% a year, and (d) </a:t>
            </a:r>
            <a:r>
              <a:rPr lang="en-US" sz="700" dirty="0" smtClean="0"/>
              <a:t>.40% (40 </a:t>
            </a:r>
            <a:r>
              <a:rPr lang="en-US" sz="700" dirty="0"/>
              <a:t>basis point) annual fee. The ending dollar value of the account after ten years would be </a:t>
            </a:r>
            <a:r>
              <a:rPr lang="en-US" sz="700" dirty="0" smtClean="0"/>
              <a:t>$649,122.14 </a:t>
            </a:r>
            <a:r>
              <a:rPr lang="en-US" sz="700" dirty="0"/>
              <a:t>compared to the unreduced account value of </a:t>
            </a:r>
            <a:r>
              <a:rPr lang="en-US" sz="700" dirty="0" smtClean="0"/>
              <a:t>$671,958.19.. </a:t>
            </a:r>
            <a:r>
              <a:rPr lang="en-US" sz="700" dirty="0"/>
              <a:t>The annual investment advisory fee would be </a:t>
            </a:r>
            <a:r>
              <a:rPr lang="en-US" sz="700" dirty="0" smtClean="0"/>
              <a:t>$2,000 in </a:t>
            </a:r>
            <a:r>
              <a:rPr lang="en-US" sz="700" dirty="0"/>
              <a:t>the first year, and cumulative effects of </a:t>
            </a:r>
            <a:r>
              <a:rPr lang="en-US" sz="700" dirty="0" smtClean="0"/>
              <a:t>$10.575.8 </a:t>
            </a:r>
            <a:r>
              <a:rPr lang="en-US" sz="700" dirty="0"/>
              <a:t>over five years and </a:t>
            </a:r>
            <a:r>
              <a:rPr lang="en-US" sz="700" dirty="0" smtClean="0"/>
              <a:t>$22,835.95 </a:t>
            </a:r>
            <a:r>
              <a:rPr lang="en-US" sz="700" dirty="0"/>
              <a:t>over ten </a:t>
            </a:r>
            <a:r>
              <a:rPr lang="en-US" sz="700" dirty="0" smtClean="0"/>
              <a:t>year</a:t>
            </a:r>
          </a:p>
          <a:p>
            <a:pPr marL="0" indent="0"/>
            <a:r>
              <a:rPr lang="en-US" sz="800" dirty="0"/>
              <a:t> </a:t>
            </a:r>
            <a:r>
              <a:rPr lang="en-US" sz="800" dirty="0" smtClean="0"/>
              <a:t>Past performance may </a:t>
            </a:r>
            <a:r>
              <a:rPr lang="en-US" sz="800" dirty="0"/>
              <a:t>not be indicative of future results. Different types of investments involve varying degrees of risk. Therefore, it should not be assumed that future performance of any specific investment, investment strategy (including the investments and/or investment strategies recommended by High Grade Investment Solutions, LLC) or product will be profitable or equal the corresponding indicated performance level(s). </a:t>
            </a:r>
            <a:endParaRPr lang="en-US" sz="800" dirty="0">
              <a:latin typeface="Arial" charset="0"/>
            </a:endParaRPr>
          </a:p>
        </p:txBody>
      </p:sp>
      <p:sp>
        <p:nvSpPr>
          <p:cNvPr id="350216" name="Line 8"/>
          <p:cNvSpPr>
            <a:spLocks noChangeShapeType="1"/>
          </p:cNvSpPr>
          <p:nvPr/>
        </p:nvSpPr>
        <p:spPr bwMode="auto">
          <a:xfrm>
            <a:off x="0" y="0"/>
            <a:ext cx="0" cy="457200"/>
          </a:xfrm>
          <a:prstGeom prst="line">
            <a:avLst/>
          </a:prstGeom>
          <a:noFill/>
          <a:ln w="0">
            <a:solidFill>
              <a:srgbClr val="FD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54214</TotalTime>
  <Words>629</Words>
  <Application>Microsoft Office PowerPoint</Application>
  <PresentationFormat>On-screen Show (4:3)</PresentationFormat>
  <Paragraphs>115</Paragraphs>
  <Slides>8</Slides>
  <Notes>5</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8</vt:i4>
      </vt:variant>
    </vt:vector>
  </HeadingPairs>
  <TitlesOfParts>
    <vt:vector size="12" baseType="lpstr">
      <vt:lpstr>Default Design</vt:lpstr>
      <vt:lpstr>Custom Design</vt:lpstr>
      <vt:lpstr>Microsoft Excel Chart</vt:lpstr>
      <vt:lpstr>Worksheet</vt:lpstr>
      <vt:lpstr>  Actively Managed, Risk-controlled High Quality Municipal Bond Strategy </vt:lpstr>
      <vt:lpstr>PowerPoint Presentation</vt:lpstr>
      <vt:lpstr>              Comparing Tax-Exempt Investment Strategies                                        </vt:lpstr>
      <vt:lpstr>ACTIVE MANAGEMENT RELATIVE TO MARKET BENCHMARKS</vt:lpstr>
      <vt:lpstr> </vt:lpstr>
      <vt:lpstr>How Do We Do It?</vt:lpstr>
      <vt:lpstr>Personal and Contact Information</vt:lpstr>
      <vt:lpstr>Important Disclosure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AFTER-TAX TOTAL RETURN: OPTIMAL SECTOR</dc:title>
  <dc:creator>Mike Brown</dc:creator>
  <cp:lastModifiedBy>mike</cp:lastModifiedBy>
  <cp:revision>2143</cp:revision>
  <cp:lastPrinted>2017-11-02T11:19:12Z</cp:lastPrinted>
  <dcterms:created xsi:type="dcterms:W3CDTF">2006-01-19T23:31:13Z</dcterms:created>
  <dcterms:modified xsi:type="dcterms:W3CDTF">2018-02-16T02:58:30Z</dcterms:modified>
</cp:coreProperties>
</file>